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6"/>
  </p:notesMasterIdLst>
  <p:sldIdLst>
    <p:sldId id="256" r:id="rId2"/>
    <p:sldId id="387" r:id="rId3"/>
    <p:sldId id="388" r:id="rId4"/>
    <p:sldId id="389" r:id="rId5"/>
    <p:sldId id="394" r:id="rId6"/>
    <p:sldId id="268" r:id="rId7"/>
    <p:sldId id="439" r:id="rId8"/>
    <p:sldId id="441" r:id="rId9"/>
    <p:sldId id="442" r:id="rId10"/>
    <p:sldId id="270" r:id="rId11"/>
    <p:sldId id="395" r:id="rId12"/>
    <p:sldId id="443" r:id="rId13"/>
    <p:sldId id="445" r:id="rId14"/>
    <p:sldId id="284" r:id="rId15"/>
    <p:sldId id="398" r:id="rId16"/>
    <p:sldId id="400" r:id="rId17"/>
    <p:sldId id="401" r:id="rId18"/>
    <p:sldId id="304" r:id="rId19"/>
    <p:sldId id="407" r:id="rId20"/>
    <p:sldId id="408" r:id="rId21"/>
    <p:sldId id="453" r:id="rId22"/>
    <p:sldId id="409" r:id="rId23"/>
    <p:sldId id="429" r:id="rId24"/>
    <p:sldId id="410" r:id="rId25"/>
    <p:sldId id="454" r:id="rId26"/>
    <p:sldId id="411" r:id="rId27"/>
    <p:sldId id="412" r:id="rId28"/>
    <p:sldId id="413" r:id="rId29"/>
    <p:sldId id="414" r:id="rId30"/>
    <p:sldId id="458" r:id="rId31"/>
    <p:sldId id="415" r:id="rId32"/>
    <p:sldId id="462" r:id="rId33"/>
    <p:sldId id="416" r:id="rId34"/>
    <p:sldId id="465" r:id="rId35"/>
    <p:sldId id="463" r:id="rId36"/>
    <p:sldId id="417" r:id="rId37"/>
    <p:sldId id="466" r:id="rId38"/>
    <p:sldId id="418" r:id="rId39"/>
    <p:sldId id="420" r:id="rId40"/>
    <p:sldId id="468" r:id="rId41"/>
    <p:sldId id="469" r:id="rId42"/>
    <p:sldId id="419" r:id="rId43"/>
    <p:sldId id="470" r:id="rId44"/>
    <p:sldId id="421" r:id="rId45"/>
    <p:sldId id="347" r:id="rId46"/>
    <p:sldId id="471" r:id="rId47"/>
    <p:sldId id="423" r:id="rId48"/>
    <p:sldId id="490" r:id="rId49"/>
    <p:sldId id="491" r:id="rId50"/>
    <p:sldId id="479" r:id="rId51"/>
    <p:sldId id="481" r:id="rId52"/>
    <p:sldId id="486" r:id="rId53"/>
    <p:sldId id="487" r:id="rId54"/>
    <p:sldId id="488" r:id="rId55"/>
    <p:sldId id="489" r:id="rId56"/>
    <p:sldId id="424" r:id="rId57"/>
    <p:sldId id="472" r:id="rId58"/>
    <p:sldId id="364" r:id="rId59"/>
    <p:sldId id="493" r:id="rId60"/>
    <p:sldId id="474" r:id="rId61"/>
    <p:sldId id="473" r:id="rId62"/>
    <p:sldId id="425" r:id="rId63"/>
    <p:sldId id="370" r:id="rId64"/>
    <p:sldId id="426" r:id="rId65"/>
    <p:sldId id="376" r:id="rId66"/>
    <p:sldId id="427" r:id="rId67"/>
    <p:sldId id="428" r:id="rId68"/>
    <p:sldId id="430" r:id="rId69"/>
    <p:sldId id="382" r:id="rId70"/>
    <p:sldId id="431" r:id="rId71"/>
    <p:sldId id="475" r:id="rId72"/>
    <p:sldId id="432" r:id="rId73"/>
    <p:sldId id="508" r:id="rId74"/>
    <p:sldId id="492" r:id="rId7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4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7E696-BD09-6546-AE62-3EBC4A6876B4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E5564-034A-F949-B545-887FC566037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42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it-IT" smtClean="0"/>
              <a:pPr/>
              <a:t>32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it-IT" smtClean="0"/>
              <a:pPr/>
              <a:t>37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uot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34E2-BBB6-4D34-BB01-078E9AA25260}" type="datetimeFigureOut">
              <a:rPr lang="it-IT"/>
              <a:pPr/>
              <a:t>18/05/13</a:t>
            </a:fld>
            <a:endParaRPr kumimoji="0"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0FCD-5F4C-4989-BE05-0A8208BCBC21}" type="slidenum">
              <a:rPr/>
              <a:pPr/>
              <a:t>‹n.›</a:t>
            </a:fld>
            <a:endParaRPr kumimoji="0" lang="it-IT"/>
          </a:p>
        </p:txBody>
      </p:sp>
    </p:spTree>
    <p:extLst>
      <p:ext uri="{BB962C8B-B14F-4D97-AF65-F5344CB8AC3E}">
        <p14:creationId xmlns:p14="http://schemas.microsoft.com/office/powerpoint/2010/main" val="1455772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43AA3783-DAC2-B446-A83C-76E9B4C6BF2C}" type="datetimeFigureOut">
              <a:rPr lang="it-IT" smtClean="0"/>
              <a:t>18/05/13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0ECBA919-5B6D-1446-8B65-C7CA661700CA}" type="slidenum">
              <a:rPr lang="it-IT" smtClean="0"/>
              <a:t>‹n.›</a:t>
            </a:fld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giovanni.gnemmi@bovinevet.com" TargetMode="External"/><Relationship Id="rId3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jpg"/><Relationship Id="rId3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jpeg"/><Relationship Id="rId3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7" Type="http://schemas.openxmlformats.org/officeDocument/2006/relationships/image" Target="../media/image3.emf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emf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5" Type="http://schemas.openxmlformats.org/officeDocument/2006/relationships/image" Target="../media/image3.emf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1.png"/><Relationship Id="rId6" Type="http://schemas.openxmlformats.org/officeDocument/2006/relationships/image" Target="../media/image3.emf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5" Type="http://schemas.openxmlformats.org/officeDocument/2006/relationships/image" Target="../media/image3.emf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1.png"/><Relationship Id="rId6" Type="http://schemas.openxmlformats.org/officeDocument/2006/relationships/image" Target="../media/image3.emf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eg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5" Type="http://schemas.openxmlformats.org/officeDocument/2006/relationships/image" Target="../media/image3.emf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png"/><Relationship Id="rId3" Type="http://schemas.openxmlformats.org/officeDocument/2006/relationships/image" Target="../media/image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3.png"/><Relationship Id="rId5" Type="http://schemas.openxmlformats.org/officeDocument/2006/relationships/image" Target="../media/image21.png"/><Relationship Id="rId6" Type="http://schemas.openxmlformats.org/officeDocument/2006/relationships/image" Target="../media/image3.emf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Relationship Id="rId3" Type="http://schemas.openxmlformats.org/officeDocument/2006/relationships/image" Target="../media/image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Relationship Id="rId3" Type="http://schemas.openxmlformats.org/officeDocument/2006/relationships/image" Target="../media/image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7.png"/><Relationship Id="rId3" Type="http://schemas.openxmlformats.org/officeDocument/2006/relationships/image" Target="../media/image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5" Type="http://schemas.openxmlformats.org/officeDocument/2006/relationships/image" Target="../media/image3.emf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emf"/><Relationship Id="rId5" Type="http://schemas.openxmlformats.org/officeDocument/2006/relationships/image" Target="../media/image21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74.png"/><Relationship Id="rId5" Type="http://schemas.openxmlformats.org/officeDocument/2006/relationships/image" Target="../media/image3.emf"/><Relationship Id="rId1" Type="http://schemas.microsoft.com/office/2007/relationships/media" Target="../media/media11.avi"/><Relationship Id="rId2" Type="http://schemas.openxmlformats.org/officeDocument/2006/relationships/video" Target="../media/media11.avi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5" Type="http://schemas.openxmlformats.org/officeDocument/2006/relationships/image" Target="../media/image3.emf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5" Type="http://schemas.openxmlformats.org/officeDocument/2006/relationships/image" Target="../media/image3.emf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5" Type="http://schemas.openxmlformats.org/officeDocument/2006/relationships/image" Target="../media/image3.emf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5" Type="http://schemas.openxmlformats.org/officeDocument/2006/relationships/image" Target="../media/image3.emf"/><Relationship Id="rId1" Type="http://schemas.microsoft.com/office/2007/relationships/media" Target="../media/media15.mp4"/><Relationship Id="rId2" Type="http://schemas.openxmlformats.org/officeDocument/2006/relationships/video" Target="../media/media15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8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4" Type="http://schemas.openxmlformats.org/officeDocument/2006/relationships/image" Target="../media/image8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jpg"/><Relationship Id="rId3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33673" y="996563"/>
            <a:ext cx="9026818" cy="1470025"/>
          </a:xfrm>
        </p:spPr>
        <p:txBody>
          <a:bodyPr/>
          <a:lstStyle/>
          <a:p>
            <a:r>
              <a:rPr lang="it-IT" sz="5400" dirty="0" smtClean="0"/>
              <a:t>ENFERMEDADES DEL UTERO</a:t>
            </a:r>
            <a:endParaRPr lang="it-IT" sz="54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599" y="3886200"/>
            <a:ext cx="6884083" cy="2342504"/>
          </a:xfrm>
        </p:spPr>
        <p:txBody>
          <a:bodyPr>
            <a:normAutofit/>
          </a:bodyPr>
          <a:lstStyle/>
          <a:p>
            <a:r>
              <a:rPr lang="it-IT" sz="2800" dirty="0" smtClean="0"/>
              <a:t>Giovanni </a:t>
            </a:r>
            <a:r>
              <a:rPr lang="it-IT" sz="2800" dirty="0" err="1" smtClean="0"/>
              <a:t>Gnemmi</a:t>
            </a:r>
            <a:r>
              <a:rPr lang="it-IT" sz="2800" dirty="0" smtClean="0"/>
              <a:t> DVM, </a:t>
            </a:r>
            <a:r>
              <a:rPr lang="it-IT" sz="2800" dirty="0" err="1" smtClean="0"/>
              <a:t>Ph.D</a:t>
            </a:r>
            <a:r>
              <a:rPr lang="it-IT" sz="2800" dirty="0" smtClean="0"/>
              <a:t>., ECBHM</a:t>
            </a:r>
          </a:p>
          <a:p>
            <a:r>
              <a:rPr lang="it-IT" sz="2800" i="1" dirty="0" smtClean="0"/>
              <a:t>BOVINEVET Bovine </a:t>
            </a:r>
            <a:r>
              <a:rPr lang="it-IT" sz="2800" i="1" dirty="0" err="1" smtClean="0"/>
              <a:t>Ultrasound</a:t>
            </a:r>
            <a:r>
              <a:rPr lang="it-IT" sz="2800" i="1" dirty="0" smtClean="0"/>
              <a:t> Services</a:t>
            </a:r>
          </a:p>
          <a:p>
            <a:r>
              <a:rPr lang="it-IT" sz="2800" dirty="0">
                <a:hlinkClick r:id="rId2"/>
              </a:rPr>
              <a:t>g</a:t>
            </a:r>
            <a:r>
              <a:rPr lang="it-IT" sz="2800" dirty="0" smtClean="0">
                <a:hlinkClick r:id="rId2"/>
              </a:rPr>
              <a:t>iovanni.gnemmi@bovinevet.com</a:t>
            </a:r>
            <a:endParaRPr lang="it-IT" sz="2800" dirty="0" smtClean="0"/>
          </a:p>
          <a:p>
            <a:r>
              <a:rPr lang="it-IT" sz="2800" dirty="0" err="1" smtClean="0"/>
              <a:t>www.bovinevet.com</a:t>
            </a:r>
            <a:endParaRPr lang="it-IT" sz="2800" dirty="0"/>
          </a:p>
        </p:txBody>
      </p:sp>
      <p:pic>
        <p:nvPicPr>
          <p:cNvPr id="4" name="Immagine 3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6470006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4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pic>
        <p:nvPicPr>
          <p:cNvPr id="4" name="Immagine 3" descr="111213-08391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5" t="12066" r="28852" b="39601"/>
          <a:stretch/>
        </p:blipFill>
        <p:spPr>
          <a:xfrm>
            <a:off x="536650" y="491106"/>
            <a:ext cx="4136706" cy="3460514"/>
          </a:xfrm>
          <a:prstGeom prst="rect">
            <a:avLst/>
          </a:prstGeom>
        </p:spPr>
      </p:pic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ESTRUS</a:t>
            </a:r>
            <a:endParaRPr lang="it-IT" dirty="0"/>
          </a:p>
        </p:txBody>
      </p:sp>
      <p:pic>
        <p:nvPicPr>
          <p:cNvPr id="8" name="Immagine 7" descr="110313-22134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4" t="12437" r="29543" b="26451"/>
          <a:stretch/>
        </p:blipFill>
        <p:spPr>
          <a:xfrm>
            <a:off x="5031889" y="491107"/>
            <a:ext cx="3452825" cy="34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3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METAESTRUS: 5 </a:t>
            </a:r>
            <a:r>
              <a:rPr lang="it-IT" dirty="0" err="1" smtClean="0"/>
              <a:t>dias</a:t>
            </a:r>
            <a:endParaRPr lang="it-IT" dirty="0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70853"/>
            <a:ext cx="434340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sellaDiTesto 3"/>
          <p:cNvSpPr txBox="1"/>
          <p:nvPr/>
        </p:nvSpPr>
        <p:spPr>
          <a:xfrm>
            <a:off x="5750563" y="1428934"/>
            <a:ext cx="2963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ESTROGENOS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PROGESTERONA</a:t>
            </a:r>
            <a:endParaRPr lang="it-IT" dirty="0"/>
          </a:p>
        </p:txBody>
      </p:sp>
      <p:sp>
        <p:nvSpPr>
          <p:cNvPr id="5" name="Freccia su 4"/>
          <p:cNvSpPr/>
          <p:nvPr/>
        </p:nvSpPr>
        <p:spPr>
          <a:xfrm>
            <a:off x="5265931" y="2998997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su 5"/>
          <p:cNvSpPr/>
          <p:nvPr/>
        </p:nvSpPr>
        <p:spPr>
          <a:xfrm rot="10800000">
            <a:off x="5265931" y="1224165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9807"/>
            <a:ext cx="4756968" cy="4756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e 4"/>
          <p:cNvSpPr/>
          <p:nvPr/>
        </p:nvSpPr>
        <p:spPr>
          <a:xfrm>
            <a:off x="2051720" y="2276872"/>
            <a:ext cx="914400" cy="914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>
            <a:off x="1907704" y="2708920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>
            <a:stCxn id="12" idx="1"/>
          </p:cNvCxnSpPr>
          <p:nvPr/>
        </p:nvCxnSpPr>
        <p:spPr>
          <a:xfrm flipH="1" flipV="1">
            <a:off x="3635896" y="2646204"/>
            <a:ext cx="2088232" cy="31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>
            <a:off x="5724128" y="2492896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333333"/>
                </a:solidFill>
              </a:rPr>
              <a:t>Endometrio</a:t>
            </a:r>
            <a:endParaRPr lang="it-IT" dirty="0">
              <a:solidFill>
                <a:srgbClr val="333333"/>
              </a:solidFill>
            </a:endParaRPr>
          </a:p>
        </p:txBody>
      </p:sp>
      <p:cxnSp>
        <p:nvCxnSpPr>
          <p:cNvPr id="15" name="Connettore 2 14"/>
          <p:cNvCxnSpPr/>
          <p:nvPr/>
        </p:nvCxnSpPr>
        <p:spPr>
          <a:xfrm flipH="1">
            <a:off x="2123728" y="1844824"/>
            <a:ext cx="35283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5876528" y="1628800"/>
            <a:ext cx="178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333333"/>
                </a:solidFill>
              </a:rPr>
              <a:t>Tonaca </a:t>
            </a:r>
            <a:r>
              <a:rPr lang="it-IT" dirty="0" err="1" smtClean="0">
                <a:solidFill>
                  <a:srgbClr val="333333"/>
                </a:solidFill>
              </a:rPr>
              <a:t>Vascolar</a:t>
            </a:r>
            <a:endParaRPr lang="it-IT" dirty="0">
              <a:solidFill>
                <a:srgbClr val="333333"/>
              </a:solidFill>
            </a:endParaRPr>
          </a:p>
        </p:txBody>
      </p:sp>
      <p:cxnSp>
        <p:nvCxnSpPr>
          <p:cNvPr id="18" name="Connettore 2 17"/>
          <p:cNvCxnSpPr/>
          <p:nvPr/>
        </p:nvCxnSpPr>
        <p:spPr>
          <a:xfrm>
            <a:off x="683568" y="328498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 flipH="1">
            <a:off x="1691680" y="3284984"/>
            <a:ext cx="39604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5876528" y="3068960"/>
            <a:ext cx="124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333333"/>
                </a:solidFill>
              </a:rPr>
              <a:t>Miometrio</a:t>
            </a:r>
            <a:endParaRPr lang="it-IT" dirty="0">
              <a:solidFill>
                <a:srgbClr val="333333"/>
              </a:solidFill>
            </a:endParaRPr>
          </a:p>
        </p:txBody>
      </p:sp>
      <p:pic>
        <p:nvPicPr>
          <p:cNvPr id="14" name="Immagine 13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6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654866"/>
            <a:ext cx="3816424" cy="3802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54866"/>
            <a:ext cx="3998266" cy="3785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magine 5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8" name="Titolo 1"/>
          <p:cNvSpPr txBox="1">
            <a:spLocks/>
          </p:cNvSpPr>
          <p:nvPr/>
        </p:nvSpPr>
        <p:spPr>
          <a:xfrm>
            <a:off x="762000" y="5257800"/>
            <a:ext cx="6781800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smtClean="0"/>
              <a:t>DIESTRUS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279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101" y="769157"/>
            <a:ext cx="3816424" cy="3802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magine 5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DIESTRUS</a:t>
            </a:r>
            <a:endParaRPr lang="it-IT" dirty="0"/>
          </a:p>
        </p:txBody>
      </p:sp>
      <p:sp>
        <p:nvSpPr>
          <p:cNvPr id="8" name="Freccia su 7"/>
          <p:cNvSpPr/>
          <p:nvPr/>
        </p:nvSpPr>
        <p:spPr>
          <a:xfrm>
            <a:off x="5265931" y="2020589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5979883" y="2123333"/>
            <a:ext cx="296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 smtClean="0"/>
          </a:p>
          <a:p>
            <a:r>
              <a:rPr lang="it-IT" dirty="0" smtClean="0"/>
              <a:t>PROGESTERONA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173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PROESTRUS: 5 </a:t>
            </a:r>
            <a:r>
              <a:rPr lang="it-IT" dirty="0" err="1" smtClean="0"/>
              <a:t>dias</a:t>
            </a:r>
            <a:endParaRPr lang="it-IT" dirty="0"/>
          </a:p>
        </p:txBody>
      </p:sp>
      <p:pic>
        <p:nvPicPr>
          <p:cNvPr id="5" name="Picture 1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2312" r="231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sellaDiTesto 7"/>
          <p:cNvSpPr txBox="1"/>
          <p:nvPr/>
        </p:nvSpPr>
        <p:spPr>
          <a:xfrm>
            <a:off x="5750563" y="1428934"/>
            <a:ext cx="2963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ESTROGENOS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PROGESTERONA</a:t>
            </a:r>
            <a:endParaRPr lang="it-IT" dirty="0"/>
          </a:p>
        </p:txBody>
      </p:sp>
      <p:sp>
        <p:nvSpPr>
          <p:cNvPr id="9" name="Freccia su 8"/>
          <p:cNvSpPr/>
          <p:nvPr/>
        </p:nvSpPr>
        <p:spPr>
          <a:xfrm>
            <a:off x="5265931" y="1093752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su 9"/>
          <p:cNvSpPr/>
          <p:nvPr/>
        </p:nvSpPr>
        <p:spPr>
          <a:xfrm rot="10800000">
            <a:off x="5265931" y="3217598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6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62" y="583059"/>
            <a:ext cx="2098913" cy="195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magine 2" descr="110313-22144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5" t="14008" r="28855" b="33215"/>
          <a:stretch/>
        </p:blipFill>
        <p:spPr>
          <a:xfrm>
            <a:off x="791162" y="2762840"/>
            <a:ext cx="2098913" cy="1954870"/>
          </a:xfrm>
          <a:prstGeom prst="rect">
            <a:avLst/>
          </a:prstGeom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UTERO FISIOLOGICO</a:t>
            </a:r>
            <a:endParaRPr lang="it-IT" dirty="0"/>
          </a:p>
        </p:txBody>
      </p:sp>
      <p:sp>
        <p:nvSpPr>
          <p:cNvPr id="5" name="Freccia su 4"/>
          <p:cNvSpPr/>
          <p:nvPr/>
        </p:nvSpPr>
        <p:spPr>
          <a:xfrm>
            <a:off x="3168819" y="1034041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3970083" y="1181452"/>
            <a:ext cx="735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 smtClean="0"/>
              <a:t>P</a:t>
            </a:r>
            <a:r>
              <a:rPr lang="it-IT" sz="2800" dirty="0" smtClean="0"/>
              <a:t>4</a:t>
            </a:r>
            <a:endParaRPr lang="it-IT" sz="28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919698" y="948559"/>
            <a:ext cx="29808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&gt; Miometrio</a:t>
            </a:r>
          </a:p>
          <a:p>
            <a:r>
              <a:rPr lang="it-IT" sz="2800" dirty="0"/>
              <a:t>&lt;</a:t>
            </a:r>
            <a:r>
              <a:rPr lang="it-IT" sz="2800" dirty="0" smtClean="0"/>
              <a:t> Endometrio</a:t>
            </a:r>
          </a:p>
          <a:p>
            <a:r>
              <a:rPr lang="it-IT" sz="2800" dirty="0"/>
              <a:t>&lt;</a:t>
            </a:r>
            <a:r>
              <a:rPr lang="it-IT" sz="2800" dirty="0" smtClean="0"/>
              <a:t> Tonaca Vascolare</a:t>
            </a:r>
            <a:endParaRPr lang="it-IT" sz="2800" dirty="0"/>
          </a:p>
        </p:txBody>
      </p:sp>
      <p:sp>
        <p:nvSpPr>
          <p:cNvPr id="8" name="Freccia su 7"/>
          <p:cNvSpPr/>
          <p:nvPr/>
        </p:nvSpPr>
        <p:spPr>
          <a:xfrm>
            <a:off x="3168819" y="3083028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3965875" y="3171047"/>
            <a:ext cx="740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 smtClean="0"/>
              <a:t>E</a:t>
            </a:r>
            <a:r>
              <a:rPr lang="it-IT" sz="2800" dirty="0"/>
              <a:t>2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4954978" y="2979337"/>
            <a:ext cx="29808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/>
              <a:t>&lt; Miometrio</a:t>
            </a:r>
          </a:p>
          <a:p>
            <a:r>
              <a:rPr lang="it-IT" sz="2800" dirty="0" smtClean="0"/>
              <a:t>&gt; Endometrio</a:t>
            </a:r>
          </a:p>
          <a:p>
            <a:r>
              <a:rPr lang="it-IT" sz="2800" dirty="0" smtClean="0"/>
              <a:t>&gt; Tonaca Vascolare</a:t>
            </a:r>
            <a:endParaRPr lang="it-IT" sz="2800" dirty="0"/>
          </a:p>
        </p:txBody>
      </p:sp>
      <p:pic>
        <p:nvPicPr>
          <p:cNvPr id="11" name="Immagine 10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9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UTERO PATOLOGICO</a:t>
            </a:r>
            <a:endParaRPr lang="it-IT" dirty="0"/>
          </a:p>
        </p:txBody>
      </p:sp>
      <p:pic>
        <p:nvPicPr>
          <p:cNvPr id="6" name="Segnaposto immagine 5" descr="IMG00927-20120809-1101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1" b="24411"/>
          <a:stretch>
            <a:fillRect/>
          </a:stretch>
        </p:blipFill>
        <p:spPr/>
      </p:pic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>
          <a:xfrm>
            <a:off x="599755" y="3505200"/>
            <a:ext cx="8431795" cy="804862"/>
          </a:xfrm>
        </p:spPr>
        <p:txBody>
          <a:bodyPr/>
          <a:lstStyle/>
          <a:p>
            <a:r>
              <a:rPr lang="it-IT" dirty="0" smtClean="0"/>
              <a:t>METRITIS, ENDOMETRITIS, FIBROSIS, ABSCESO, HOEMATOMA, QUISTE</a:t>
            </a:r>
            <a:endParaRPr lang="it-IT" dirty="0"/>
          </a:p>
        </p:txBody>
      </p:sp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67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236387"/>
              </p:ext>
            </p:extLst>
          </p:nvPr>
        </p:nvGraphicFramePr>
        <p:xfrm>
          <a:off x="767420" y="571500"/>
          <a:ext cx="7558536" cy="40005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9512"/>
                <a:gridCol w="2519512"/>
                <a:gridCol w="2519512"/>
              </a:tblGrid>
              <a:tr h="898574">
                <a:tc>
                  <a:txBody>
                    <a:bodyPr/>
                    <a:lstStyle/>
                    <a:p>
                      <a:pPr algn="l"/>
                      <a:r>
                        <a:rPr lang="it-IT" b="0" dirty="0" err="1" smtClean="0">
                          <a:latin typeface="Bookman Old Style" pitchFamily="18" charset="0"/>
                        </a:rPr>
                        <a:t>Parity</a:t>
                      </a:r>
                      <a:endParaRPr lang="it-IT" b="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 smtClean="0">
                          <a:latin typeface="Bookman Old Style" pitchFamily="18" charset="0"/>
                        </a:rPr>
                        <a:t>20 </a:t>
                      </a:r>
                      <a:r>
                        <a:rPr lang="it-IT" b="0" dirty="0" err="1" smtClean="0">
                          <a:latin typeface="Bookman Old Style" pitchFamily="18" charset="0"/>
                        </a:rPr>
                        <a:t>dias</a:t>
                      </a:r>
                      <a:endParaRPr lang="it-IT" b="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 smtClean="0">
                          <a:latin typeface="Bookman Old Style" pitchFamily="18" charset="0"/>
                        </a:rPr>
                        <a:t>25 </a:t>
                      </a:r>
                      <a:r>
                        <a:rPr lang="it-IT" b="0" dirty="0" err="1" smtClean="0">
                          <a:latin typeface="Bookman Old Style" pitchFamily="18" charset="0"/>
                        </a:rPr>
                        <a:t>dias</a:t>
                      </a:r>
                      <a:endParaRPr lang="it-IT" b="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1550963">
                <a:tc>
                  <a:txBody>
                    <a:bodyPr/>
                    <a:lstStyle/>
                    <a:p>
                      <a:r>
                        <a:rPr lang="it-IT" b="0" dirty="0" err="1" smtClean="0">
                          <a:latin typeface="Bookman Old Style" pitchFamily="18" charset="0"/>
                        </a:rPr>
                        <a:t>Primiparus</a:t>
                      </a:r>
                      <a:endParaRPr lang="it-IT" b="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 smtClean="0">
                          <a:latin typeface="Bookman Old Style" pitchFamily="18" charset="0"/>
                        </a:rPr>
                        <a:t>≤ 5.5 cm</a:t>
                      </a:r>
                      <a:endParaRPr lang="it-IT" b="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 smtClean="0">
                          <a:latin typeface="Bookman Old Style" pitchFamily="18" charset="0"/>
                        </a:rPr>
                        <a:t>≤ 3.5 cm</a:t>
                      </a:r>
                    </a:p>
                    <a:p>
                      <a:pPr algn="ctr"/>
                      <a:endParaRPr lang="it-IT" b="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1550963">
                <a:tc>
                  <a:txBody>
                    <a:bodyPr/>
                    <a:lstStyle/>
                    <a:p>
                      <a:r>
                        <a:rPr lang="it-IT" b="0" dirty="0" err="1" smtClean="0">
                          <a:latin typeface="Bookman Old Style" pitchFamily="18" charset="0"/>
                        </a:rPr>
                        <a:t>Pluriparus</a:t>
                      </a:r>
                      <a:endParaRPr lang="it-IT" b="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 smtClean="0">
                          <a:latin typeface="Bookman Old Style" pitchFamily="18" charset="0"/>
                        </a:rPr>
                        <a:t>≤ 7.5 cm</a:t>
                      </a:r>
                    </a:p>
                    <a:p>
                      <a:pPr algn="ctr"/>
                      <a:endParaRPr lang="it-IT" b="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 smtClean="0">
                          <a:latin typeface="Bookman Old Style" pitchFamily="18" charset="0"/>
                        </a:rPr>
                        <a:t>≤ 5.5 cm</a:t>
                      </a:r>
                    </a:p>
                    <a:p>
                      <a:pPr algn="ctr"/>
                      <a:endParaRPr lang="it-IT" b="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Immagine 5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ESPESOR CERVIX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224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ENDOMETRITIS SCORE</a:t>
            </a:r>
            <a:endParaRPr lang="it-IT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2683" y="505712"/>
            <a:ext cx="2765948" cy="144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157650"/>
              </p:ext>
            </p:extLst>
          </p:nvPr>
        </p:nvGraphicFramePr>
        <p:xfrm>
          <a:off x="264596" y="2057130"/>
          <a:ext cx="8643471" cy="3058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664"/>
                <a:gridCol w="6501666"/>
                <a:gridCol w="1048141"/>
              </a:tblGrid>
              <a:tr h="436972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 smtClean="0"/>
                        <a:t>Description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Score</a:t>
                      </a:r>
                      <a:endParaRPr lang="it-IT" dirty="0"/>
                    </a:p>
                  </a:txBody>
                  <a:tcPr/>
                </a:tc>
              </a:tr>
              <a:tr h="436972">
                <a:tc rowSpan="4">
                  <a:txBody>
                    <a:bodyPr/>
                    <a:lstStyle/>
                    <a:p>
                      <a:pPr algn="ctr"/>
                      <a:endParaRPr lang="it-IT" dirty="0" smtClean="0"/>
                    </a:p>
                    <a:p>
                      <a:pPr algn="ctr"/>
                      <a:endParaRPr lang="it-IT" dirty="0" smtClean="0"/>
                    </a:p>
                    <a:p>
                      <a:pPr algn="ctr"/>
                      <a:r>
                        <a:rPr lang="it-IT" dirty="0" err="1" smtClean="0"/>
                        <a:t>Mucus</a:t>
                      </a:r>
                      <a:endParaRPr lang="it-IT" dirty="0" smtClean="0"/>
                    </a:p>
                    <a:p>
                      <a:pPr algn="ctr"/>
                      <a:r>
                        <a:rPr lang="it-IT" dirty="0" err="1" smtClean="0"/>
                        <a:t>Character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Clear</a:t>
                      </a:r>
                      <a:r>
                        <a:rPr lang="it-IT" baseline="0" dirty="0" smtClean="0"/>
                        <a:t> or </a:t>
                      </a:r>
                      <a:r>
                        <a:rPr lang="it-IT" baseline="0" dirty="0" err="1" smtClean="0"/>
                        <a:t>translucent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baseline="0" dirty="0" err="1" smtClean="0"/>
                        <a:t>mucus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/>
                </a:tc>
              </a:tr>
              <a:tr h="43697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Clear </a:t>
                      </a:r>
                      <a:r>
                        <a:rPr lang="it-IT" dirty="0" err="1" smtClean="0"/>
                        <a:t>mucus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containing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flecks</a:t>
                      </a:r>
                      <a:r>
                        <a:rPr lang="it-IT" baseline="0" dirty="0" smtClean="0"/>
                        <a:t> of </a:t>
                      </a:r>
                      <a:r>
                        <a:rPr lang="it-IT" baseline="0" dirty="0" err="1" smtClean="0"/>
                        <a:t>white</a:t>
                      </a:r>
                      <a:r>
                        <a:rPr lang="it-IT" baseline="0" dirty="0" smtClean="0"/>
                        <a:t> pus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</a:t>
                      </a:r>
                      <a:endParaRPr lang="it-IT" dirty="0"/>
                    </a:p>
                  </a:txBody>
                  <a:tcPr/>
                </a:tc>
              </a:tr>
              <a:tr h="43697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&lt; 50 </a:t>
                      </a:r>
                      <a:r>
                        <a:rPr lang="it-IT" dirty="0" err="1" smtClean="0"/>
                        <a:t>mL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baseline="0" dirty="0" err="1" smtClean="0"/>
                        <a:t>exudate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baseline="0" dirty="0" err="1" smtClean="0"/>
                        <a:t>containing</a:t>
                      </a:r>
                      <a:r>
                        <a:rPr lang="it-IT" baseline="0" dirty="0" smtClean="0"/>
                        <a:t> ≤ 50% </a:t>
                      </a:r>
                      <a:r>
                        <a:rPr lang="it-IT" baseline="0" dirty="0" err="1" smtClean="0"/>
                        <a:t>white</a:t>
                      </a:r>
                      <a:r>
                        <a:rPr lang="it-IT" baseline="0" dirty="0" smtClean="0"/>
                        <a:t> or </a:t>
                      </a:r>
                      <a:r>
                        <a:rPr lang="it-IT" baseline="0" dirty="0" err="1" smtClean="0"/>
                        <a:t>cream</a:t>
                      </a:r>
                      <a:r>
                        <a:rPr lang="it-IT" baseline="0" dirty="0" smtClean="0"/>
                        <a:t> pus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2</a:t>
                      </a:r>
                      <a:endParaRPr lang="it-IT" dirty="0"/>
                    </a:p>
                  </a:txBody>
                  <a:tcPr/>
                </a:tc>
              </a:tr>
              <a:tr h="43697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&gt; 50 </a:t>
                      </a:r>
                      <a:r>
                        <a:rPr lang="it-IT" dirty="0" err="1" smtClean="0"/>
                        <a:t>mL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exudate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containing</a:t>
                      </a:r>
                      <a:r>
                        <a:rPr lang="it-IT" baseline="0" dirty="0" smtClean="0"/>
                        <a:t> ≥ 50% </a:t>
                      </a:r>
                      <a:r>
                        <a:rPr lang="it-IT" baseline="0" dirty="0" err="1" smtClean="0"/>
                        <a:t>white</a:t>
                      </a:r>
                      <a:r>
                        <a:rPr lang="it-IT" baseline="0" dirty="0" smtClean="0"/>
                        <a:t>, </a:t>
                      </a:r>
                      <a:r>
                        <a:rPr lang="it-IT" baseline="0" dirty="0" err="1" smtClean="0"/>
                        <a:t>cream</a:t>
                      </a:r>
                      <a:r>
                        <a:rPr lang="it-IT" baseline="0" dirty="0" smtClean="0"/>
                        <a:t> or </a:t>
                      </a:r>
                      <a:r>
                        <a:rPr lang="it-IT" baseline="0" dirty="0" err="1" smtClean="0"/>
                        <a:t>bloody</a:t>
                      </a:r>
                      <a:r>
                        <a:rPr lang="it-IT" baseline="0" dirty="0" smtClean="0"/>
                        <a:t> pus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3</a:t>
                      </a:r>
                      <a:endParaRPr lang="it-IT" dirty="0"/>
                    </a:p>
                  </a:txBody>
                  <a:tcPr/>
                </a:tc>
              </a:tr>
              <a:tr h="436972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 err="1" smtClean="0"/>
                        <a:t>Mucus</a:t>
                      </a:r>
                      <a:endParaRPr lang="it-IT" dirty="0" smtClean="0"/>
                    </a:p>
                    <a:p>
                      <a:pPr algn="ctr"/>
                      <a:r>
                        <a:rPr lang="it-IT" dirty="0" err="1" smtClean="0"/>
                        <a:t>Odor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 </a:t>
                      </a:r>
                      <a:r>
                        <a:rPr lang="it-IT" dirty="0" err="1" smtClean="0"/>
                        <a:t>unpleasant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baseline="0" dirty="0" err="1" smtClean="0"/>
                        <a:t>odor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</a:t>
                      </a:r>
                      <a:endParaRPr lang="it-IT" dirty="0"/>
                    </a:p>
                  </a:txBody>
                  <a:tcPr/>
                </a:tc>
              </a:tr>
              <a:tr h="43697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Fetid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odor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3</a:t>
                      </a:r>
                      <a:endParaRPr lang="it-IT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Immagine 4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UTERO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 smtClean="0"/>
              <a:t>SECCION LONGITUDINAL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 smtClean="0"/>
              <a:t>SECCION TRANSVERSAL</a:t>
            </a:r>
            <a:endParaRPr lang="it-IT" dirty="0"/>
          </a:p>
        </p:txBody>
      </p:sp>
      <p:pic>
        <p:nvPicPr>
          <p:cNvPr id="9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t="7471" b="7471"/>
          <a:stretch>
            <a:fillRect/>
          </a:stretch>
        </p:blipFill>
        <p:spPr bwMode="auto">
          <a:xfrm>
            <a:off x="758825" y="1328738"/>
            <a:ext cx="3657600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 l="2203" r="2203"/>
          <a:stretch>
            <a:fillRect/>
          </a:stretch>
        </p:blipFill>
        <p:spPr bwMode="auto">
          <a:xfrm>
            <a:off x="4645025" y="1328738"/>
            <a:ext cx="3657600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magine 10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6470006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8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UTERO ENFERMEDADES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it-IT" sz="6000" dirty="0" smtClean="0"/>
              <a:t>DEFINICION</a:t>
            </a:r>
            <a:endParaRPr lang="it-IT" sz="6000" dirty="0"/>
          </a:p>
        </p:txBody>
      </p:sp>
      <p:pic>
        <p:nvPicPr>
          <p:cNvPr id="6" name="Picture 2" descr="Palpazione Metrite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t="37511" b="3751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7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METRITIS</a:t>
            </a:r>
            <a:endParaRPr lang="it-IT" dirty="0"/>
          </a:p>
        </p:txBody>
      </p:sp>
      <p:pic>
        <p:nvPicPr>
          <p:cNvPr id="8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t="10851" b="1085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Segnaposto contenuto 8" descr="110313-220548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6" t="11581" r="28761" b="10289"/>
          <a:stretch/>
        </p:blipFill>
        <p:spPr>
          <a:xfrm>
            <a:off x="4676586" y="609601"/>
            <a:ext cx="3645648" cy="37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8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>
          <a:xfrm>
            <a:off x="388074" y="609600"/>
            <a:ext cx="4028478" cy="639762"/>
          </a:xfrm>
        </p:spPr>
        <p:txBody>
          <a:bodyPr/>
          <a:lstStyle/>
          <a:p>
            <a:pPr algn="ctr"/>
            <a:r>
              <a:rPr lang="it-IT" dirty="0" smtClean="0"/>
              <a:t>UTERO NORMAL 8 DIAS PP</a:t>
            </a:r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 smtClean="0"/>
              <a:t>METRITIS 8 DIAS PP</a:t>
            </a:r>
            <a:endParaRPr lang="it-IT" dirty="0"/>
          </a:p>
        </p:txBody>
      </p:sp>
      <p:pic>
        <p:nvPicPr>
          <p:cNvPr id="14" name="UT NOR 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1772816"/>
            <a:ext cx="4064001" cy="3048000"/>
          </a:xfrm>
          <a:prstGeom prst="rect">
            <a:avLst/>
          </a:prstGeom>
        </p:spPr>
      </p:pic>
      <p:pic>
        <p:nvPicPr>
          <p:cNvPr id="15" name="PLUS0006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9992" y="1821159"/>
            <a:ext cx="4064001" cy="3048001"/>
          </a:xfrm>
          <a:prstGeom prst="rect">
            <a:avLst/>
          </a:prstGeom>
        </p:spPr>
      </p:pic>
      <p:pic>
        <p:nvPicPr>
          <p:cNvPr id="16" name="Immagine 15" descr="LOGO NUOVO 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3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9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1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PERIMETRIS</a:t>
            </a:r>
            <a:endParaRPr lang="it-IT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t="6390" b="639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7187" b="718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39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761999" y="4572000"/>
            <a:ext cx="7828553" cy="1600200"/>
          </a:xfrm>
        </p:spPr>
        <p:txBody>
          <a:bodyPr>
            <a:normAutofit/>
          </a:bodyPr>
          <a:lstStyle/>
          <a:p>
            <a:r>
              <a:rPr lang="it-IT" dirty="0" smtClean="0"/>
              <a:t>METRITIS CLINICA O GRADO I</a:t>
            </a:r>
            <a:endParaRPr lang="it-IT" dirty="0"/>
          </a:p>
        </p:txBody>
      </p:sp>
      <p:pic>
        <p:nvPicPr>
          <p:cNvPr id="10" name="Picture 2" descr="C:\Users\Giovanni\Desktop\DOCUMENTI\FOTOGRAFIE VARIE\PERDITE VAGINALI\METRITE CLINICA\DSC_000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17734" r="17734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1" name="Segnaposto contenuto 10" descr="110313-215732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2" t="10978" r="27938" b="9885"/>
          <a:stretch/>
        </p:blipFill>
        <p:spPr>
          <a:xfrm>
            <a:off x="4921487" y="609601"/>
            <a:ext cx="3404484" cy="3768432"/>
          </a:xfrm>
          <a:prstGeom prst="rect">
            <a:avLst/>
          </a:prstGeom>
        </p:spPr>
      </p:pic>
      <p:pic>
        <p:nvPicPr>
          <p:cNvPr id="12" name="Immagine 11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576" y="461395"/>
            <a:ext cx="27051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6798" y="464111"/>
            <a:ext cx="26860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pic>
        <p:nvPicPr>
          <p:cNvPr id="6" name="Immagine 5" descr="110313-21573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5" t="10680" r="28228" b="10987"/>
          <a:stretch/>
        </p:blipFill>
        <p:spPr>
          <a:xfrm>
            <a:off x="3231026" y="464111"/>
            <a:ext cx="2625912" cy="3492959"/>
          </a:xfrm>
          <a:prstGeom prst="rect">
            <a:avLst/>
          </a:prstGeom>
        </p:spPr>
      </p:pic>
      <p:sp>
        <p:nvSpPr>
          <p:cNvPr id="8" name="Titolo 6"/>
          <p:cNvSpPr txBox="1">
            <a:spLocks/>
          </p:cNvSpPr>
          <p:nvPr/>
        </p:nvSpPr>
        <p:spPr>
          <a:xfrm>
            <a:off x="761999" y="5227754"/>
            <a:ext cx="7828553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smtClean="0"/>
              <a:t>METRITIS CLINICA O GRADO 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955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METRITIS 18 </a:t>
            </a:r>
            <a:r>
              <a:rPr lang="it-IT" dirty="0" err="1" smtClean="0"/>
              <a:t>dias</a:t>
            </a:r>
            <a:endParaRPr lang="it-IT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68962"/>
            <a:ext cx="3791365" cy="432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magine 4" descr="120829-08043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4" t="9726" r="15041" b="27766"/>
          <a:stretch/>
        </p:blipFill>
        <p:spPr>
          <a:xfrm>
            <a:off x="5047285" y="668962"/>
            <a:ext cx="3261040" cy="4335238"/>
          </a:xfrm>
          <a:prstGeom prst="rect">
            <a:avLst/>
          </a:prstGeom>
        </p:spPr>
      </p:pic>
      <p:pic>
        <p:nvPicPr>
          <p:cNvPr id="6" name="Immagine 5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42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ENDOMETRITIS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half" idx="2"/>
          </p:nvPr>
        </p:nvSpPr>
        <p:spPr>
          <a:xfrm>
            <a:off x="671100" y="3505200"/>
            <a:ext cx="7391400" cy="804862"/>
          </a:xfrm>
        </p:spPr>
        <p:txBody>
          <a:bodyPr/>
          <a:lstStyle/>
          <a:p>
            <a:r>
              <a:rPr lang="it-IT" dirty="0" smtClean="0"/>
              <a:t>PURULENTA, MUCO-PURULENTA, SUB-CLINICA, PIOMETRA Y MUCOMETRA</a:t>
            </a:r>
            <a:endParaRPr lang="it-IT" dirty="0"/>
          </a:p>
        </p:txBody>
      </p:sp>
      <p:pic>
        <p:nvPicPr>
          <p:cNvPr id="6" name="Segnaposto immagine 5" descr="DSC_0154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3" b="2113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63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761999" y="4572000"/>
            <a:ext cx="8075511" cy="1600200"/>
          </a:xfrm>
        </p:spPr>
        <p:txBody>
          <a:bodyPr>
            <a:normAutofit/>
          </a:bodyPr>
          <a:lstStyle/>
          <a:p>
            <a:r>
              <a:rPr lang="it-IT" dirty="0" smtClean="0"/>
              <a:t>ENDOMETRITIS: DIAGNOSTICO</a:t>
            </a:r>
            <a:endParaRPr lang="it-IT" dirty="0"/>
          </a:p>
        </p:txBody>
      </p:sp>
      <p:sp>
        <p:nvSpPr>
          <p:cNvPr id="6" name="Segnaposto contenuto 4"/>
          <p:cNvSpPr txBox="1">
            <a:spLocks/>
          </p:cNvSpPr>
          <p:nvPr/>
        </p:nvSpPr>
        <p:spPr>
          <a:xfrm>
            <a:off x="761999" y="580408"/>
            <a:ext cx="5340350" cy="30353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latin typeface="Bookman Old Style" pitchFamily="18" charset="0"/>
              </a:rPr>
              <a:t>Speculum 		</a:t>
            </a:r>
            <a:r>
              <a:rPr lang="it-IT" sz="1600" i="1" dirty="0" smtClean="0">
                <a:latin typeface="Bookman Old Style" pitchFamily="18" charset="0"/>
              </a:rPr>
              <a:t>Miller 1980</a:t>
            </a:r>
          </a:p>
          <a:p>
            <a:r>
              <a:rPr lang="it-IT" dirty="0" err="1" smtClean="0">
                <a:latin typeface="Bookman Old Style" pitchFamily="18" charset="0"/>
              </a:rPr>
              <a:t>Examen</a:t>
            </a:r>
            <a:r>
              <a:rPr lang="it-IT" dirty="0" smtClean="0">
                <a:latin typeface="Bookman Old Style" pitchFamily="18" charset="0"/>
              </a:rPr>
              <a:t> Vaginale	</a:t>
            </a:r>
            <a:r>
              <a:rPr lang="it-IT" sz="1600" i="1" dirty="0" err="1" smtClean="0">
                <a:latin typeface="Bookman Old Style" pitchFamily="18" charset="0"/>
              </a:rPr>
              <a:t>Sheldom</a:t>
            </a:r>
            <a:r>
              <a:rPr lang="it-IT" sz="1600" i="1" dirty="0" smtClean="0">
                <a:latin typeface="Bookman Old Style" pitchFamily="18" charset="0"/>
              </a:rPr>
              <a:t> 2002</a:t>
            </a:r>
          </a:p>
          <a:p>
            <a:r>
              <a:rPr lang="it-IT" dirty="0" err="1" smtClean="0">
                <a:latin typeface="Bookman Old Style" pitchFamily="18" charset="0"/>
              </a:rPr>
              <a:t>Examen</a:t>
            </a:r>
            <a:r>
              <a:rPr lang="it-IT" dirty="0" smtClean="0">
                <a:latin typeface="Bookman Old Style" pitchFamily="18" charset="0"/>
              </a:rPr>
              <a:t> </a:t>
            </a:r>
            <a:r>
              <a:rPr lang="it-IT" dirty="0" err="1" smtClean="0">
                <a:latin typeface="Bookman Old Style" pitchFamily="18" charset="0"/>
              </a:rPr>
              <a:t>Rectal</a:t>
            </a:r>
            <a:r>
              <a:rPr lang="it-IT" dirty="0" smtClean="0">
                <a:latin typeface="Bookman Old Style" pitchFamily="18" charset="0"/>
              </a:rPr>
              <a:t>	</a:t>
            </a:r>
            <a:r>
              <a:rPr lang="it-IT" sz="1600" i="1" dirty="0" smtClean="0">
                <a:latin typeface="Bookman Old Style" pitchFamily="18" charset="0"/>
              </a:rPr>
              <a:t>               Miller 1992</a:t>
            </a:r>
            <a:endParaRPr lang="it-IT" i="1" dirty="0" smtClean="0">
              <a:latin typeface="Bookman Old Style" pitchFamily="18" charset="0"/>
            </a:endParaRPr>
          </a:p>
          <a:p>
            <a:r>
              <a:rPr lang="it-IT" dirty="0" err="1" smtClean="0">
                <a:latin typeface="Bookman Old Style" pitchFamily="18" charset="0"/>
              </a:rPr>
              <a:t>Metricheck</a:t>
            </a:r>
            <a:r>
              <a:rPr lang="it-IT" dirty="0" smtClean="0">
                <a:latin typeface="Bookman Old Style" pitchFamily="18" charset="0"/>
              </a:rPr>
              <a:t>		</a:t>
            </a:r>
            <a:r>
              <a:rPr lang="it-IT" sz="1600" i="1" dirty="0" err="1" smtClean="0">
                <a:latin typeface="Bookman Old Style" pitchFamily="18" charset="0"/>
              </a:rPr>
              <a:t>Riddle</a:t>
            </a:r>
            <a:r>
              <a:rPr lang="it-IT" sz="1600" i="1" dirty="0" smtClean="0">
                <a:latin typeface="Bookman Old Style" pitchFamily="18" charset="0"/>
              </a:rPr>
              <a:t> 2004</a:t>
            </a:r>
            <a:endParaRPr lang="it-IT" i="1" dirty="0" smtClean="0">
              <a:latin typeface="Bookman Old Style" pitchFamily="18" charset="0"/>
            </a:endParaRPr>
          </a:p>
          <a:p>
            <a:r>
              <a:rPr lang="it-IT" dirty="0" smtClean="0">
                <a:latin typeface="Bookman Old Style" pitchFamily="18" charset="0"/>
              </a:rPr>
              <a:t>Citologia		          </a:t>
            </a:r>
            <a:r>
              <a:rPr lang="it-IT" sz="1600" i="1" dirty="0" smtClean="0">
                <a:latin typeface="Bookman Old Style" pitchFamily="18" charset="0"/>
              </a:rPr>
              <a:t>Palmer 2009</a:t>
            </a:r>
            <a:endParaRPr lang="it-IT" sz="1600" i="1" dirty="0">
              <a:latin typeface="Bookman Old Style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803539" y="3609018"/>
            <a:ext cx="5448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solidFill>
                  <a:srgbClr val="800000"/>
                </a:solidFill>
                <a:latin typeface="Bookman Old Style" pitchFamily="18" charset="0"/>
              </a:rPr>
              <a:t>ULTRASONOGRAFIA</a:t>
            </a:r>
            <a:endParaRPr lang="it-IT" sz="4000" dirty="0">
              <a:solidFill>
                <a:srgbClr val="800000"/>
              </a:solidFill>
              <a:latin typeface="Bookman Old Style" pitchFamily="18" charset="0"/>
            </a:endParaRPr>
          </a:p>
        </p:txBody>
      </p:sp>
      <p:pic>
        <p:nvPicPr>
          <p:cNvPr id="8" name="Immagine 7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6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ENDOMETRITIS PURULENTA</a:t>
            </a:r>
            <a:endParaRPr lang="it-IT" dirty="0"/>
          </a:p>
        </p:txBody>
      </p:sp>
      <p:pic>
        <p:nvPicPr>
          <p:cNvPr id="6" name="Picture 2" descr="varie 10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16358" r="16358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8140" b="814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magine 7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0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SECCION LONGITUDINAL</a:t>
            </a:r>
            <a:endParaRPr lang="it-IT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587906"/>
            <a:ext cx="3881438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sellaDiTesto 19"/>
          <p:cNvSpPr txBox="1">
            <a:spLocks noChangeArrowheads="1"/>
          </p:cNvSpPr>
          <p:nvPr/>
        </p:nvSpPr>
        <p:spPr bwMode="auto">
          <a:xfrm>
            <a:off x="6562441" y="763226"/>
            <a:ext cx="16203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err="1">
                <a:latin typeface="Bookman Old Style" pitchFamily="18" charset="0"/>
              </a:rPr>
              <a:t>Myometrium</a:t>
            </a:r>
            <a:endParaRPr lang="it-IT" dirty="0">
              <a:latin typeface="Bookman Old Style" pitchFamily="18" charset="0"/>
            </a:endParaRPr>
          </a:p>
        </p:txBody>
      </p:sp>
      <p:sp>
        <p:nvSpPr>
          <p:cNvPr id="10" name="CasellaDiTesto 20"/>
          <p:cNvSpPr txBox="1">
            <a:spLocks noChangeArrowheads="1"/>
          </p:cNvSpPr>
          <p:nvPr/>
        </p:nvSpPr>
        <p:spPr bwMode="auto">
          <a:xfrm>
            <a:off x="6562441" y="1226977"/>
            <a:ext cx="17451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rgbClr val="333333"/>
                </a:solidFill>
                <a:latin typeface="Bookman Old Style" pitchFamily="18" charset="0"/>
              </a:rPr>
              <a:t>Endometrium</a:t>
            </a:r>
            <a:endParaRPr lang="it-IT" dirty="0">
              <a:solidFill>
                <a:srgbClr val="333333"/>
              </a:solidFill>
              <a:latin typeface="Bookman Old Style" pitchFamily="18" charset="0"/>
            </a:endParaRPr>
          </a:p>
        </p:txBody>
      </p:sp>
      <p:sp>
        <p:nvSpPr>
          <p:cNvPr id="11" name="CasellaDiTesto 22"/>
          <p:cNvSpPr txBox="1">
            <a:spLocks noChangeArrowheads="1"/>
          </p:cNvSpPr>
          <p:nvPr/>
        </p:nvSpPr>
        <p:spPr bwMode="auto">
          <a:xfrm>
            <a:off x="6562441" y="988821"/>
            <a:ext cx="17451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rgbClr val="333333"/>
                </a:solidFill>
                <a:latin typeface="Bookman Old Style" pitchFamily="18" charset="0"/>
              </a:rPr>
              <a:t>Endometrium</a:t>
            </a:r>
            <a:endParaRPr lang="it-IT" dirty="0">
              <a:solidFill>
                <a:srgbClr val="333333"/>
              </a:solidFill>
              <a:latin typeface="Bookman Old Style" pitchFamily="18" charset="0"/>
            </a:endParaRPr>
          </a:p>
        </p:txBody>
      </p:sp>
      <p:cxnSp>
        <p:nvCxnSpPr>
          <p:cNvPr id="13" name="Connettore 2 12"/>
          <p:cNvCxnSpPr/>
          <p:nvPr/>
        </p:nvCxnSpPr>
        <p:spPr>
          <a:xfrm flipH="1">
            <a:off x="4643438" y="1027088"/>
            <a:ext cx="1777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flipH="1">
            <a:off x="4654718" y="1232411"/>
            <a:ext cx="1777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 flipH="1">
            <a:off x="4672358" y="1532308"/>
            <a:ext cx="1777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 flipH="1">
            <a:off x="4654718" y="2255597"/>
            <a:ext cx="1777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H="1">
            <a:off x="4643438" y="4019709"/>
            <a:ext cx="1777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 flipH="1">
            <a:off x="4654718" y="3419915"/>
            <a:ext cx="17774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20"/>
          <p:cNvSpPr txBox="1">
            <a:spLocks noChangeArrowheads="1"/>
          </p:cNvSpPr>
          <p:nvPr/>
        </p:nvSpPr>
        <p:spPr bwMode="auto">
          <a:xfrm>
            <a:off x="6562441" y="2008999"/>
            <a:ext cx="1426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err="1" smtClean="0">
                <a:solidFill>
                  <a:srgbClr val="333333"/>
                </a:solidFill>
                <a:latin typeface="Bookman Old Style" pitchFamily="18" charset="0"/>
              </a:rPr>
              <a:t>Leg</a:t>
            </a:r>
            <a:r>
              <a:rPr lang="it-IT" dirty="0" smtClean="0">
                <a:solidFill>
                  <a:srgbClr val="333333"/>
                </a:solidFill>
                <a:latin typeface="Bookman Old Style" pitchFamily="18" charset="0"/>
              </a:rPr>
              <a:t>. </a:t>
            </a:r>
            <a:r>
              <a:rPr lang="it-IT" dirty="0" err="1" smtClean="0">
                <a:solidFill>
                  <a:srgbClr val="333333"/>
                </a:solidFill>
                <a:latin typeface="Bookman Old Style" pitchFamily="18" charset="0"/>
              </a:rPr>
              <a:t>Ancho</a:t>
            </a:r>
            <a:endParaRPr lang="it-IT" dirty="0">
              <a:solidFill>
                <a:srgbClr val="333333"/>
              </a:solidFill>
              <a:latin typeface="Bookman Old Style" pitchFamily="18" charset="0"/>
            </a:endParaRPr>
          </a:p>
        </p:txBody>
      </p:sp>
      <p:sp>
        <p:nvSpPr>
          <p:cNvPr id="20" name="CasellaDiTesto 20"/>
          <p:cNvSpPr txBox="1">
            <a:spLocks noChangeArrowheads="1"/>
          </p:cNvSpPr>
          <p:nvPr/>
        </p:nvSpPr>
        <p:spPr bwMode="auto">
          <a:xfrm>
            <a:off x="6562441" y="3790752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smtClean="0">
                <a:solidFill>
                  <a:srgbClr val="333333"/>
                </a:solidFill>
                <a:latin typeface="Bookman Old Style" pitchFamily="18" charset="0"/>
              </a:rPr>
              <a:t>Tonaca </a:t>
            </a:r>
            <a:r>
              <a:rPr lang="it-IT" dirty="0" err="1" smtClean="0">
                <a:solidFill>
                  <a:srgbClr val="333333"/>
                </a:solidFill>
                <a:latin typeface="Bookman Old Style" pitchFamily="18" charset="0"/>
              </a:rPr>
              <a:t>Vascolar</a:t>
            </a:r>
            <a:endParaRPr lang="it-IT" dirty="0">
              <a:solidFill>
                <a:srgbClr val="333333"/>
              </a:solidFill>
              <a:latin typeface="Bookman Old Style" pitchFamily="18" charset="0"/>
            </a:endParaRPr>
          </a:p>
        </p:txBody>
      </p:sp>
      <p:sp>
        <p:nvSpPr>
          <p:cNvPr id="21" name="CasellaDiTesto 20"/>
          <p:cNvSpPr txBox="1">
            <a:spLocks noChangeArrowheads="1"/>
          </p:cNvSpPr>
          <p:nvPr/>
        </p:nvSpPr>
        <p:spPr bwMode="auto">
          <a:xfrm>
            <a:off x="6572291" y="3173317"/>
            <a:ext cx="1663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smtClean="0">
                <a:solidFill>
                  <a:srgbClr val="333333"/>
                </a:solidFill>
                <a:latin typeface="Bookman Old Style" pitchFamily="18" charset="0"/>
              </a:rPr>
              <a:t>Lumen Utero</a:t>
            </a:r>
            <a:endParaRPr lang="it-IT" dirty="0">
              <a:solidFill>
                <a:srgbClr val="333333"/>
              </a:solidFill>
              <a:latin typeface="Bookman Old Style" pitchFamily="18" charset="0"/>
            </a:endParaRPr>
          </a:p>
        </p:txBody>
      </p:sp>
      <p:pic>
        <p:nvPicPr>
          <p:cNvPr id="22" name="Immagine 21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6470006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ENDOMETRITIS PURULENTA</a:t>
            </a:r>
            <a:endParaRPr lang="it-IT" dirty="0"/>
          </a:p>
        </p:txBody>
      </p:sp>
      <p:pic>
        <p:nvPicPr>
          <p:cNvPr id="8" name="Immagine 7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121016-1127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11224" r="23321" b="38697"/>
          <a:stretch/>
        </p:blipFill>
        <p:spPr>
          <a:xfrm>
            <a:off x="761999" y="609600"/>
            <a:ext cx="4172000" cy="4287243"/>
          </a:xfrm>
          <a:prstGeom prst="rect">
            <a:avLst/>
          </a:prstGeom>
        </p:spPr>
      </p:pic>
      <p:pic>
        <p:nvPicPr>
          <p:cNvPr id="12" name="Segnaposto contenuto 11" descr="121016-112738.jpg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9" t="10974" r="20833" b="26285"/>
          <a:stretch/>
        </p:blipFill>
        <p:spPr>
          <a:xfrm>
            <a:off x="5186892" y="609601"/>
            <a:ext cx="3121344" cy="4287242"/>
          </a:xfrm>
        </p:spPr>
      </p:pic>
    </p:spTree>
    <p:extLst>
      <p:ext uri="{BB962C8B-B14F-4D97-AF65-F5344CB8AC3E}">
        <p14:creationId xmlns:p14="http://schemas.microsoft.com/office/powerpoint/2010/main" val="4844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93274" cy="1600200"/>
          </a:xfrm>
        </p:spPr>
        <p:txBody>
          <a:bodyPr>
            <a:normAutofit/>
          </a:bodyPr>
          <a:lstStyle/>
          <a:p>
            <a:r>
              <a:rPr lang="it-IT" dirty="0" smtClean="0"/>
              <a:t>ENDOMETRITIS PURULENTA</a:t>
            </a:r>
            <a:endParaRPr lang="it-IT" dirty="0"/>
          </a:p>
        </p:txBody>
      </p:sp>
      <p:pic>
        <p:nvPicPr>
          <p:cNvPr id="6" name="ENDO PURULENTA PLUS001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859806"/>
            <a:ext cx="5472608" cy="4104456"/>
          </a:xfrm>
          <a:prstGeom prst="rect">
            <a:avLst/>
          </a:prstGeom>
        </p:spPr>
      </p:pic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9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DO PUR 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851" y="684627"/>
            <a:ext cx="5568619" cy="4176464"/>
          </a:xfrm>
          <a:prstGeom prst="rect">
            <a:avLst/>
          </a:prstGeom>
        </p:spPr>
      </p:pic>
      <p:pic>
        <p:nvPicPr>
          <p:cNvPr id="4" name="Immagine 3" descr="LOGO NUOVO 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6" name="Titolo 4"/>
          <p:cNvSpPr>
            <a:spLocks noGrp="1"/>
          </p:cNvSpPr>
          <p:nvPr>
            <p:ph type="title"/>
          </p:nvPr>
        </p:nvSpPr>
        <p:spPr>
          <a:xfrm>
            <a:off x="762000" y="4572000"/>
            <a:ext cx="7793274" cy="1600200"/>
          </a:xfrm>
        </p:spPr>
        <p:txBody>
          <a:bodyPr>
            <a:normAutofit/>
          </a:bodyPr>
          <a:lstStyle/>
          <a:p>
            <a:r>
              <a:rPr lang="it-IT" dirty="0" smtClean="0"/>
              <a:t>ENDOMETRITIS PURULENTA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5181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423358" y="4572000"/>
            <a:ext cx="8837510" cy="160020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ENDOMETRITIS MUCO-PURULENTA</a:t>
            </a:r>
            <a:endParaRPr lang="it-IT" dirty="0"/>
          </a:p>
        </p:txBody>
      </p:sp>
      <p:pic>
        <p:nvPicPr>
          <p:cNvPr id="6" name="Picture 3" descr="varie 10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13590" r="1359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9373" r="937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magine 8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7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762000" y="4572000"/>
            <a:ext cx="8274496" cy="160020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ENDOMETRITIS MUCO-PURULENTA</a:t>
            </a:r>
            <a:endParaRPr lang="it-IT" dirty="0"/>
          </a:p>
        </p:txBody>
      </p:sp>
      <p:pic>
        <p:nvPicPr>
          <p:cNvPr id="9" name="Immagine 8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pic>
        <p:nvPicPr>
          <p:cNvPr id="8" name="Immagine 7" descr="121218-15052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8" t="11377" r="21134" b="38762"/>
          <a:stretch/>
        </p:blipFill>
        <p:spPr>
          <a:xfrm>
            <a:off x="4957382" y="474284"/>
            <a:ext cx="3366125" cy="3828380"/>
          </a:xfrm>
          <a:prstGeom prst="rect">
            <a:avLst/>
          </a:prstGeom>
        </p:spPr>
      </p:pic>
      <p:pic>
        <p:nvPicPr>
          <p:cNvPr id="10" name="Immagine 9" descr="121218-15054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4" t="11573" r="20406" b="35220"/>
          <a:stretch/>
        </p:blipFill>
        <p:spPr>
          <a:xfrm>
            <a:off x="761999" y="474284"/>
            <a:ext cx="3338551" cy="38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762000" y="4572000"/>
            <a:ext cx="8382000" cy="160020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ENDOMETRITIS MUCO-PURULENTA</a:t>
            </a:r>
            <a:endParaRPr lang="it-IT" dirty="0"/>
          </a:p>
        </p:txBody>
      </p:sp>
      <p:pic>
        <p:nvPicPr>
          <p:cNvPr id="8" name="Segnaposto contenuto 7" descr="130103-080108.jpg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0" t="10277" r="19504" b="25236"/>
          <a:stretch/>
        </p:blipFill>
        <p:spPr>
          <a:xfrm>
            <a:off x="5554106" y="596679"/>
            <a:ext cx="2769402" cy="3823162"/>
          </a:xfrm>
        </p:spPr>
      </p:pic>
      <p:pic>
        <p:nvPicPr>
          <p:cNvPr id="9" name="Immagine 8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pic>
        <p:nvPicPr>
          <p:cNvPr id="5" name="Immagine 4" descr="130103-08590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0" t="10353" r="19603" b="33764"/>
          <a:stretch/>
        </p:blipFill>
        <p:spPr>
          <a:xfrm>
            <a:off x="762000" y="474284"/>
            <a:ext cx="3262049" cy="39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405718" y="4572000"/>
            <a:ext cx="8414156" cy="160020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ENDOMETRITIS MUCO-PURULENTA</a:t>
            </a:r>
            <a:endParaRPr lang="it-IT" dirty="0"/>
          </a:p>
        </p:txBody>
      </p:sp>
      <p:pic>
        <p:nvPicPr>
          <p:cNvPr id="4" name="4 ENDO III 28 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467544"/>
            <a:ext cx="5472608" cy="4104456"/>
          </a:xfrm>
          <a:prstGeom prst="rect">
            <a:avLst/>
          </a:prstGeom>
        </p:spPr>
      </p:pic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4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DO PURULENTA 22 G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8150" y="467870"/>
            <a:ext cx="5760640" cy="4320480"/>
          </a:xfrm>
          <a:prstGeom prst="rect">
            <a:avLst/>
          </a:prstGeom>
        </p:spPr>
      </p:pic>
      <p:pic>
        <p:nvPicPr>
          <p:cNvPr id="4" name="Immagine 3" descr="LOGO NUOVO 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6" name="Titolo 4"/>
          <p:cNvSpPr>
            <a:spLocks noGrp="1"/>
          </p:cNvSpPr>
          <p:nvPr>
            <p:ph type="title"/>
          </p:nvPr>
        </p:nvSpPr>
        <p:spPr>
          <a:xfrm>
            <a:off x="405718" y="4572000"/>
            <a:ext cx="8414156" cy="160020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ENDOMETRITIS MUCO-PURULENTA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8413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8382000" cy="1600200"/>
          </a:xfrm>
        </p:spPr>
        <p:txBody>
          <a:bodyPr>
            <a:normAutofit/>
          </a:bodyPr>
          <a:lstStyle/>
          <a:p>
            <a:r>
              <a:rPr lang="it-IT" dirty="0" smtClean="0"/>
              <a:t>ENDOMETRITIS SUB-CLINICA</a:t>
            </a:r>
            <a:endParaRPr lang="it-IT" dirty="0"/>
          </a:p>
        </p:txBody>
      </p:sp>
      <p:pic>
        <p:nvPicPr>
          <p:cNvPr id="5" name="Picture 4" descr="Utero1B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t="11377" b="1137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3002" b="300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2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762000" y="4572000"/>
            <a:ext cx="8022590" cy="1600200"/>
          </a:xfrm>
        </p:spPr>
        <p:txBody>
          <a:bodyPr>
            <a:normAutofit/>
          </a:bodyPr>
          <a:lstStyle/>
          <a:p>
            <a:r>
              <a:rPr lang="it-IT" dirty="0" smtClean="0"/>
              <a:t>ENDOMETRITIS SUB-CLINICA</a:t>
            </a:r>
            <a:endParaRPr lang="it-IT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5413"/>
            <a:ext cx="5959475" cy="427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62000" y="4955456"/>
            <a:ext cx="5060950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en-GB" sz="1100" b="1" dirty="0">
                <a:solidFill>
                  <a:srgbClr val="000000"/>
                </a:solidFill>
                <a:latin typeface="Comic Sans MS" charset="0"/>
              </a:rPr>
              <a:t>Sheldon, Cronin, </a:t>
            </a:r>
            <a:r>
              <a:rPr lang="en-GB" sz="1100" b="1" dirty="0" err="1">
                <a:solidFill>
                  <a:srgbClr val="000000"/>
                </a:solidFill>
                <a:latin typeface="Comic Sans MS" charset="0"/>
              </a:rPr>
              <a:t>Goetze</a:t>
            </a:r>
            <a:r>
              <a:rPr lang="en-GB" sz="1100" b="1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GB" sz="1100" b="1" u="sng" dirty="0" err="1">
                <a:solidFill>
                  <a:srgbClr val="000000"/>
                </a:solidFill>
                <a:latin typeface="Comic Sans MS" charset="0"/>
              </a:rPr>
              <a:t>Donofrio</a:t>
            </a:r>
            <a:r>
              <a:rPr lang="en-GB" sz="1100" b="1" dirty="0">
                <a:solidFill>
                  <a:srgbClr val="000000"/>
                </a:solidFill>
                <a:latin typeface="Comic Sans MS" charset="0"/>
              </a:rPr>
              <a:t>. </a:t>
            </a:r>
            <a:r>
              <a:rPr lang="en-GB" sz="1100" b="1" dirty="0" err="1">
                <a:solidFill>
                  <a:srgbClr val="000000"/>
                </a:solidFill>
                <a:latin typeface="Comic Sans MS" charset="0"/>
              </a:rPr>
              <a:t>Biol</a:t>
            </a:r>
            <a:r>
              <a:rPr lang="en-GB" sz="1100" b="1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mic Sans MS" charset="0"/>
              </a:rPr>
              <a:t>Reprod</a:t>
            </a:r>
            <a:r>
              <a:rPr lang="en-GB" sz="1100" b="1" dirty="0">
                <a:solidFill>
                  <a:srgbClr val="000000"/>
                </a:solidFill>
                <a:latin typeface="Comic Sans MS" charset="0"/>
              </a:rPr>
              <a:t> 2009;81:1025-1032</a:t>
            </a:r>
          </a:p>
        </p:txBody>
      </p:sp>
      <p:pic>
        <p:nvPicPr>
          <p:cNvPr id="8" name="Immagine 7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0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SECCION TRANSVERSAL</a:t>
            </a:r>
            <a:endParaRPr lang="it-IT" dirty="0"/>
          </a:p>
        </p:txBody>
      </p:sp>
      <p:pic>
        <p:nvPicPr>
          <p:cNvPr id="3" name="Immagine 2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904" y="6470006"/>
            <a:ext cx="864096" cy="312404"/>
          </a:xfrm>
          <a:prstGeom prst="rect">
            <a:avLst/>
          </a:prstGeom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65007"/>
            <a:ext cx="434340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sellaDiTesto 14"/>
          <p:cNvSpPr txBox="1">
            <a:spLocks noChangeArrowheads="1"/>
          </p:cNvSpPr>
          <p:nvPr/>
        </p:nvSpPr>
        <p:spPr bwMode="auto">
          <a:xfrm>
            <a:off x="6877006" y="998930"/>
            <a:ext cx="16193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rgbClr val="333333"/>
                </a:solidFill>
                <a:latin typeface="Bookman Old Style" pitchFamily="18" charset="0"/>
              </a:rPr>
              <a:t>Myometrium</a:t>
            </a:r>
            <a:endParaRPr lang="it-IT" dirty="0">
              <a:solidFill>
                <a:srgbClr val="333333"/>
              </a:solidFill>
              <a:latin typeface="Bookman Old Style" pitchFamily="18" charset="0"/>
            </a:endParaRPr>
          </a:p>
        </p:txBody>
      </p:sp>
      <p:sp>
        <p:nvSpPr>
          <p:cNvPr id="6" name="CasellaDiTesto 16"/>
          <p:cNvSpPr txBox="1">
            <a:spLocks noChangeArrowheads="1"/>
          </p:cNvSpPr>
          <p:nvPr/>
        </p:nvSpPr>
        <p:spPr bwMode="auto">
          <a:xfrm>
            <a:off x="6894646" y="1509390"/>
            <a:ext cx="17443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rgbClr val="333333"/>
                </a:solidFill>
                <a:latin typeface="Bookman Old Style" pitchFamily="18" charset="0"/>
              </a:rPr>
              <a:t>Endometrium</a:t>
            </a:r>
            <a:endParaRPr lang="it-IT" dirty="0">
              <a:solidFill>
                <a:srgbClr val="333333"/>
              </a:solidFill>
              <a:latin typeface="Bookman Old Style" pitchFamily="18" charset="0"/>
            </a:endParaRPr>
          </a:p>
        </p:txBody>
      </p:sp>
      <p:cxnSp>
        <p:nvCxnSpPr>
          <p:cNvPr id="7" name="Connettore 2 6"/>
          <p:cNvCxnSpPr/>
          <p:nvPr/>
        </p:nvCxnSpPr>
        <p:spPr>
          <a:xfrm flipH="1">
            <a:off x="4092420" y="1214769"/>
            <a:ext cx="28022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H="1">
            <a:off x="3422109" y="1737594"/>
            <a:ext cx="34725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 flipH="1">
            <a:off x="2745442" y="2172253"/>
            <a:ext cx="41315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>
            <a:spLocks noChangeArrowheads="1"/>
          </p:cNvSpPr>
          <p:nvPr/>
        </p:nvSpPr>
        <p:spPr bwMode="auto">
          <a:xfrm>
            <a:off x="6899483" y="1943296"/>
            <a:ext cx="1663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smtClean="0">
                <a:solidFill>
                  <a:srgbClr val="333333"/>
                </a:solidFill>
                <a:latin typeface="Bookman Old Style" pitchFamily="18" charset="0"/>
              </a:rPr>
              <a:t>Lumen Utero</a:t>
            </a:r>
            <a:endParaRPr lang="it-IT" dirty="0">
              <a:solidFill>
                <a:srgbClr val="333333"/>
              </a:solidFill>
              <a:latin typeface="Bookman Old Style" pitchFamily="18" charset="0"/>
            </a:endParaRPr>
          </a:p>
        </p:txBody>
      </p:sp>
      <p:cxnSp>
        <p:nvCxnSpPr>
          <p:cNvPr id="14" name="Connettore 2 13"/>
          <p:cNvCxnSpPr/>
          <p:nvPr/>
        </p:nvCxnSpPr>
        <p:spPr>
          <a:xfrm flipH="1">
            <a:off x="2026638" y="2783323"/>
            <a:ext cx="4850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20"/>
          <p:cNvSpPr txBox="1">
            <a:spLocks noChangeArrowheads="1"/>
          </p:cNvSpPr>
          <p:nvPr/>
        </p:nvSpPr>
        <p:spPr bwMode="auto">
          <a:xfrm>
            <a:off x="6917123" y="2563375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dirty="0" smtClean="0">
                <a:solidFill>
                  <a:srgbClr val="333333"/>
                </a:solidFill>
                <a:latin typeface="Bookman Old Style" pitchFamily="18" charset="0"/>
              </a:rPr>
              <a:t>Tonaca </a:t>
            </a:r>
            <a:r>
              <a:rPr lang="it-IT" dirty="0" err="1" smtClean="0">
                <a:solidFill>
                  <a:srgbClr val="333333"/>
                </a:solidFill>
                <a:latin typeface="Bookman Old Style" pitchFamily="18" charset="0"/>
              </a:rPr>
              <a:t>Vascolar</a:t>
            </a:r>
            <a:endParaRPr lang="it-IT" dirty="0">
              <a:solidFill>
                <a:srgbClr val="333333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0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8081726" cy="1600200"/>
          </a:xfrm>
        </p:spPr>
        <p:txBody>
          <a:bodyPr>
            <a:normAutofit/>
          </a:bodyPr>
          <a:lstStyle/>
          <a:p>
            <a:r>
              <a:rPr lang="it-IT" dirty="0" smtClean="0"/>
              <a:t>ENDOMETRITIS SUB-CLINICA</a:t>
            </a:r>
            <a:endParaRPr lang="it-IT" dirty="0"/>
          </a:p>
        </p:txBody>
      </p:sp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pic>
        <p:nvPicPr>
          <p:cNvPr id="8" name="Immagine 7" descr="130219-09065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8" t="13190" r="20283" b="28918"/>
          <a:stretch/>
        </p:blipFill>
        <p:spPr>
          <a:xfrm>
            <a:off x="762000" y="458983"/>
            <a:ext cx="3185546" cy="3993197"/>
          </a:xfrm>
          <a:prstGeom prst="rect">
            <a:avLst/>
          </a:prstGeom>
        </p:spPr>
      </p:pic>
      <p:pic>
        <p:nvPicPr>
          <p:cNvPr id="9" name="Immagine 8" descr="130112-12201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11182" r="19881" b="35611"/>
          <a:stretch/>
        </p:blipFill>
        <p:spPr>
          <a:xfrm>
            <a:off x="4865580" y="458983"/>
            <a:ext cx="3457927" cy="398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762000" y="4572000"/>
            <a:ext cx="8057870" cy="1600200"/>
          </a:xfrm>
        </p:spPr>
        <p:txBody>
          <a:bodyPr>
            <a:normAutofit/>
          </a:bodyPr>
          <a:lstStyle/>
          <a:p>
            <a:r>
              <a:rPr lang="it-IT" dirty="0" smtClean="0"/>
              <a:t>ENDOMETRITIS SUB-CLINICA</a:t>
            </a:r>
            <a:endParaRPr lang="it-IT" dirty="0"/>
          </a:p>
        </p:txBody>
      </p:sp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pic>
        <p:nvPicPr>
          <p:cNvPr id="8" name="Immagine 7" descr="121016-11275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t="9844" r="20406" b="28918"/>
          <a:stretch/>
        </p:blipFill>
        <p:spPr>
          <a:xfrm>
            <a:off x="761999" y="489584"/>
            <a:ext cx="3216147" cy="4295720"/>
          </a:xfrm>
          <a:prstGeom prst="rect">
            <a:avLst/>
          </a:prstGeom>
        </p:spPr>
      </p:pic>
      <p:pic>
        <p:nvPicPr>
          <p:cNvPr id="9" name="Immagine 8" descr="121030-195508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10708" r="22290" b="33742"/>
          <a:stretch/>
        </p:blipFill>
        <p:spPr>
          <a:xfrm>
            <a:off x="4880879" y="489584"/>
            <a:ext cx="3416112" cy="429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762000" y="4572000"/>
            <a:ext cx="8057870" cy="1600200"/>
          </a:xfrm>
        </p:spPr>
        <p:txBody>
          <a:bodyPr>
            <a:normAutofit/>
          </a:bodyPr>
          <a:lstStyle/>
          <a:p>
            <a:r>
              <a:rPr lang="it-IT" dirty="0" smtClean="0"/>
              <a:t>ENDOMETRITIS SUB-CLINICA</a:t>
            </a:r>
            <a:endParaRPr lang="it-IT" dirty="0"/>
          </a:p>
        </p:txBody>
      </p:sp>
      <p:pic>
        <p:nvPicPr>
          <p:cNvPr id="6" name="VIDEO0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664310"/>
            <a:ext cx="5376597" cy="4032448"/>
          </a:xfrm>
          <a:prstGeom prst="rect">
            <a:avLst/>
          </a:prstGeom>
        </p:spPr>
      </p:pic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6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DIAGNOSTICA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762000" y="1088972"/>
            <a:ext cx="378340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Barlund</a:t>
            </a:r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 </a:t>
            </a:r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et</a:t>
            </a:r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 Al. 2008</a:t>
            </a:r>
          </a:p>
          <a:p>
            <a:endParaRPr lang="it-IT" dirty="0" smtClean="0">
              <a:solidFill>
                <a:srgbClr val="921F07"/>
              </a:solidFill>
              <a:latin typeface="Bookman Old Style" pitchFamily="18" charset="0"/>
            </a:endParaRPr>
          </a:p>
          <a:p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Cytobrush</a:t>
            </a:r>
            <a:endParaRPr lang="it-IT" dirty="0" smtClean="0">
              <a:solidFill>
                <a:srgbClr val="921F07"/>
              </a:solidFill>
              <a:latin typeface="Bookman Old Style" pitchFamily="18" charset="0"/>
            </a:endParaRPr>
          </a:p>
          <a:p>
            <a:pPr marL="342900" indent="-342900">
              <a:buAutoNum type="arabicPeriod"/>
            </a:pPr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Ràpido</a:t>
            </a:r>
            <a:endParaRPr lang="it-IT" dirty="0" smtClean="0">
              <a:solidFill>
                <a:srgbClr val="921F07"/>
              </a:solidFill>
              <a:latin typeface="Bookman Old Style" pitchFamily="18" charset="0"/>
            </a:endParaRPr>
          </a:p>
          <a:p>
            <a:pPr marL="342900" indent="-342900">
              <a:buAutoNum type="arabicPeriod"/>
            </a:pPr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Menos</a:t>
            </a:r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 </a:t>
            </a:r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alteraciones</a:t>
            </a:r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 </a:t>
            </a:r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celulares</a:t>
            </a:r>
            <a:endParaRPr lang="it-IT" dirty="0" smtClean="0">
              <a:solidFill>
                <a:srgbClr val="921F07"/>
              </a:solidFill>
              <a:latin typeface="Bookman Old Style" pitchFamily="18" charset="0"/>
            </a:endParaRPr>
          </a:p>
          <a:p>
            <a:pPr marL="342900" indent="-342900">
              <a:buAutoNum type="arabicPeriod"/>
            </a:pPr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Menos</a:t>
            </a:r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  </a:t>
            </a:r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fracasos</a:t>
            </a:r>
            <a:endParaRPr lang="it-IT" dirty="0" smtClean="0">
              <a:solidFill>
                <a:srgbClr val="921F07"/>
              </a:solidFill>
              <a:latin typeface="Bookman Old Style" pitchFamily="18" charset="0"/>
            </a:endParaRPr>
          </a:p>
          <a:p>
            <a:pPr marL="342900" indent="-342900">
              <a:buAutoNum type="arabicPeriod"/>
            </a:pPr>
            <a:endParaRPr lang="it-IT" dirty="0">
              <a:solidFill>
                <a:srgbClr val="921F07"/>
              </a:solidFill>
              <a:latin typeface="Bookman Old Style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341175" y="3291673"/>
            <a:ext cx="246734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Gilbert </a:t>
            </a:r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et</a:t>
            </a:r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 Al. 2005</a:t>
            </a:r>
          </a:p>
          <a:p>
            <a:endParaRPr lang="it-IT" dirty="0" smtClean="0">
              <a:solidFill>
                <a:srgbClr val="921F07"/>
              </a:solidFill>
              <a:latin typeface="Bookman Old Style" pitchFamily="18" charset="0"/>
            </a:endParaRPr>
          </a:p>
          <a:p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Uterus</a:t>
            </a:r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 </a:t>
            </a:r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Flushing</a:t>
            </a:r>
            <a:endParaRPr lang="it-IT" dirty="0" smtClean="0">
              <a:solidFill>
                <a:srgbClr val="921F07"/>
              </a:solidFill>
              <a:latin typeface="Bookman Old Style" pitchFamily="18" charset="0"/>
            </a:endParaRPr>
          </a:p>
          <a:p>
            <a:pPr marL="342900" indent="-342900"/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40-60 </a:t>
            </a:r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dd</a:t>
            </a:r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 PMN &gt; 5%</a:t>
            </a:r>
            <a:endParaRPr lang="it-IT" dirty="0">
              <a:solidFill>
                <a:srgbClr val="921F07"/>
              </a:solidFill>
              <a:latin typeface="Bookman Old Style" pitchFamily="18" charset="0"/>
            </a:endParaRPr>
          </a:p>
        </p:txBody>
      </p:sp>
      <p:pic>
        <p:nvPicPr>
          <p:cNvPr id="5" name="Immagine 4" descr="121008-11483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7" t="10907" r="28414" b="20273"/>
          <a:stretch/>
        </p:blipFill>
        <p:spPr>
          <a:xfrm>
            <a:off x="4773776" y="642589"/>
            <a:ext cx="3534431" cy="427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23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8382000" cy="1600200"/>
          </a:xfrm>
        </p:spPr>
        <p:txBody>
          <a:bodyPr>
            <a:normAutofit/>
          </a:bodyPr>
          <a:lstStyle/>
          <a:p>
            <a:r>
              <a:rPr lang="it-IT" dirty="0" smtClean="0"/>
              <a:t>ENDOMETRITIS SUB-CLINICA</a:t>
            </a:r>
            <a:endParaRPr lang="it-IT" dirty="0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 t="2721" b="2721"/>
          <a:stretch>
            <a:fillRect/>
          </a:stretch>
        </p:blipFill>
        <p:spPr bwMode="auto">
          <a:xfrm>
            <a:off x="762000" y="457200"/>
            <a:ext cx="3665203" cy="328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tangolo 6"/>
          <p:cNvSpPr/>
          <p:nvPr/>
        </p:nvSpPr>
        <p:spPr>
          <a:xfrm>
            <a:off x="656160" y="375455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i="1" dirty="0" err="1" smtClean="0">
                <a:latin typeface="Bookman Old Style" pitchFamily="18" charset="0"/>
              </a:rPr>
              <a:t>Kasimanickam</a:t>
            </a:r>
            <a:r>
              <a:rPr lang="it-IT" sz="1400" i="1" dirty="0" smtClean="0">
                <a:latin typeface="Bookman Old Style" pitchFamily="18" charset="0"/>
              </a:rPr>
              <a:t> 2004</a:t>
            </a:r>
          </a:p>
          <a:p>
            <a:r>
              <a:rPr lang="it-IT" sz="1400" i="1" dirty="0" err="1" smtClean="0">
                <a:latin typeface="Bookman Old Style" pitchFamily="18" charset="0"/>
              </a:rPr>
              <a:t>Barlund</a:t>
            </a:r>
            <a:r>
              <a:rPr lang="it-IT" sz="1400" i="1" dirty="0" smtClean="0">
                <a:latin typeface="Bookman Old Style" pitchFamily="18" charset="0"/>
              </a:rPr>
              <a:t> </a:t>
            </a:r>
            <a:r>
              <a:rPr lang="it-IT" sz="1400" i="1" dirty="0" err="1" smtClean="0">
                <a:latin typeface="Bookman Old Style" pitchFamily="18" charset="0"/>
              </a:rPr>
              <a:t>et</a:t>
            </a:r>
            <a:r>
              <a:rPr lang="it-IT" sz="1400" i="1" dirty="0" smtClean="0">
                <a:latin typeface="Bookman Old Style" pitchFamily="18" charset="0"/>
              </a:rPr>
              <a:t> Al. 2008</a:t>
            </a:r>
            <a:endParaRPr lang="it-IT" sz="1400" dirty="0">
              <a:latin typeface="Bookman Old Style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4427984" y="3962829"/>
            <a:ext cx="4467890" cy="92333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it-IT" dirty="0" err="1" smtClean="0">
                <a:latin typeface="Bookman Old Style" pitchFamily="18" charset="0"/>
              </a:rPr>
              <a:t>Espesor</a:t>
            </a:r>
            <a:r>
              <a:rPr lang="it-IT" dirty="0" smtClean="0">
                <a:latin typeface="Bookman Old Style" pitchFamily="18" charset="0"/>
              </a:rPr>
              <a:t> </a:t>
            </a:r>
            <a:r>
              <a:rPr lang="it-IT" dirty="0" err="1" smtClean="0">
                <a:latin typeface="Bookman Old Style" pitchFamily="18" charset="0"/>
              </a:rPr>
              <a:t>Endometrium</a:t>
            </a:r>
            <a:r>
              <a:rPr lang="it-IT" dirty="0" smtClean="0">
                <a:latin typeface="Bookman Old Style" pitchFamily="18" charset="0"/>
              </a:rPr>
              <a:t> &gt; 8 mm</a:t>
            </a:r>
          </a:p>
          <a:p>
            <a:r>
              <a:rPr lang="it-IT" dirty="0" err="1" smtClean="0">
                <a:latin typeface="Bookman Old Style" pitchFamily="18" charset="0"/>
              </a:rPr>
              <a:t>Cantidades</a:t>
            </a:r>
            <a:r>
              <a:rPr lang="it-IT" dirty="0" smtClean="0">
                <a:latin typeface="Bookman Old Style" pitchFamily="18" charset="0"/>
              </a:rPr>
              <a:t> de </a:t>
            </a:r>
            <a:r>
              <a:rPr lang="it-IT" dirty="0" err="1" smtClean="0">
                <a:latin typeface="Bookman Old Style" pitchFamily="18" charset="0"/>
              </a:rPr>
              <a:t>lìquido</a:t>
            </a:r>
            <a:r>
              <a:rPr lang="it-IT" dirty="0" smtClean="0">
                <a:latin typeface="Bookman Old Style" pitchFamily="18" charset="0"/>
              </a:rPr>
              <a:t> uterino &gt; 3 mm</a:t>
            </a:r>
          </a:p>
          <a:p>
            <a:r>
              <a:rPr lang="it-IT" dirty="0" smtClean="0">
                <a:latin typeface="Bookman Old Style" pitchFamily="18" charset="0"/>
              </a:rPr>
              <a:t>(</a:t>
            </a:r>
            <a:r>
              <a:rPr lang="it-IT" dirty="0" err="1" smtClean="0">
                <a:latin typeface="Bookman Old Style" pitchFamily="18" charset="0"/>
              </a:rPr>
              <a:t>Baja</a:t>
            </a:r>
            <a:r>
              <a:rPr lang="it-IT" dirty="0" smtClean="0">
                <a:latin typeface="Bookman Old Style" pitchFamily="18" charset="0"/>
              </a:rPr>
              <a:t> Se, Alta </a:t>
            </a:r>
            <a:r>
              <a:rPr lang="it-IT" dirty="0" err="1" smtClean="0">
                <a:latin typeface="Bookman Old Style" pitchFamily="18" charset="0"/>
              </a:rPr>
              <a:t>Sp</a:t>
            </a:r>
            <a:r>
              <a:rPr lang="it-IT" dirty="0" smtClean="0">
                <a:latin typeface="Bookman Old Style" pitchFamily="18" charset="0"/>
              </a:rPr>
              <a:t>)</a:t>
            </a:r>
            <a:endParaRPr lang="it-IT" dirty="0">
              <a:latin typeface="Bookman Old Style" pitchFamily="18" charset="0"/>
            </a:endParaRPr>
          </a:p>
        </p:txBody>
      </p:sp>
      <p:cxnSp>
        <p:nvCxnSpPr>
          <p:cNvPr id="9" name="Connettore 1 8"/>
          <p:cNvCxnSpPr/>
          <p:nvPr/>
        </p:nvCxnSpPr>
        <p:spPr>
          <a:xfrm>
            <a:off x="2699792" y="1079037"/>
            <a:ext cx="3200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>
            <a:off x="2667000" y="1727853"/>
            <a:ext cx="3200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4667898" y="1167115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921F07"/>
                </a:solidFill>
                <a:latin typeface="Bookman Old Style" pitchFamily="18" charset="0"/>
              </a:rPr>
              <a:t>Endometrium</a:t>
            </a:r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: &gt; 8 mm</a:t>
            </a:r>
            <a:endParaRPr lang="it-IT" dirty="0">
              <a:solidFill>
                <a:srgbClr val="921F07"/>
              </a:solidFill>
              <a:latin typeface="Bookman Old Style" pitchFamily="18" charset="0"/>
            </a:endParaRPr>
          </a:p>
        </p:txBody>
      </p:sp>
      <p:cxnSp>
        <p:nvCxnSpPr>
          <p:cNvPr id="12" name="Connettore 1 11"/>
          <p:cNvCxnSpPr/>
          <p:nvPr/>
        </p:nvCxnSpPr>
        <p:spPr>
          <a:xfrm>
            <a:off x="2401543" y="2169254"/>
            <a:ext cx="34986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2401543" y="1887002"/>
            <a:ext cx="3498649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4685520" y="180767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921F07"/>
                </a:solidFill>
                <a:latin typeface="Bookman Old Style" pitchFamily="18" charset="0"/>
              </a:rPr>
              <a:t>Fluido: &gt; 3 mm</a:t>
            </a:r>
            <a:endParaRPr lang="it-IT" dirty="0">
              <a:solidFill>
                <a:srgbClr val="921F07"/>
              </a:solidFill>
              <a:latin typeface="Bookman Old Style" pitchFamily="18" charset="0"/>
            </a:endParaRPr>
          </a:p>
        </p:txBody>
      </p:sp>
      <p:pic>
        <p:nvPicPr>
          <p:cNvPr id="19" name="Immagine 18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8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11560"/>
            <a:ext cx="398024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ttore 2 5"/>
          <p:cNvCxnSpPr/>
          <p:nvPr/>
        </p:nvCxnSpPr>
        <p:spPr>
          <a:xfrm>
            <a:off x="1652053" y="2393353"/>
            <a:ext cx="108012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4788024" y="1412776"/>
            <a:ext cx="191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solidFill>
                  <a:srgbClr val="921F07"/>
                </a:solidFill>
              </a:rPr>
              <a:t>&gt; 3 mm</a:t>
            </a:r>
            <a:endParaRPr lang="it-IT" sz="4000" dirty="0">
              <a:solidFill>
                <a:srgbClr val="921F07"/>
              </a:solidFill>
            </a:endParaRPr>
          </a:p>
        </p:txBody>
      </p:sp>
      <p:cxnSp>
        <p:nvCxnSpPr>
          <p:cNvPr id="10" name="Connettore 2 9"/>
          <p:cNvCxnSpPr/>
          <p:nvPr/>
        </p:nvCxnSpPr>
        <p:spPr>
          <a:xfrm>
            <a:off x="2483768" y="2759442"/>
            <a:ext cx="648072" cy="36004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4788024" y="2411596"/>
            <a:ext cx="191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solidFill>
                  <a:srgbClr val="921F07"/>
                </a:solidFill>
              </a:rPr>
              <a:t>&gt; 8 mm</a:t>
            </a:r>
            <a:endParaRPr lang="it-IT" sz="4000" dirty="0">
              <a:solidFill>
                <a:srgbClr val="921F07"/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696427" y="2039410"/>
            <a:ext cx="1694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smtClean="0">
                <a:solidFill>
                  <a:srgbClr val="921F07"/>
                </a:solidFill>
              </a:rPr>
              <a:t>CELO!</a:t>
            </a:r>
            <a:endParaRPr lang="it-IT" sz="4000" dirty="0">
              <a:solidFill>
                <a:srgbClr val="921F07"/>
              </a:solidFill>
            </a:endParaRPr>
          </a:p>
        </p:txBody>
      </p:sp>
      <p:pic>
        <p:nvPicPr>
          <p:cNvPr id="14" name="Immagine 13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TODAVIA……….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272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431" y="655898"/>
            <a:ext cx="4056448" cy="3397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2497" y="668980"/>
            <a:ext cx="3466921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magine 5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2395200" y="1041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762000" y="4572000"/>
            <a:ext cx="8382000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mtClean="0"/>
              <a:t>ENDOMETRITIS SUB-CLINICA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2527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8163708" cy="1600200"/>
          </a:xfrm>
        </p:spPr>
        <p:txBody>
          <a:bodyPr>
            <a:normAutofit/>
          </a:bodyPr>
          <a:lstStyle/>
          <a:p>
            <a:r>
              <a:rPr lang="it-IT" dirty="0" smtClean="0"/>
              <a:t>ENDOMETRITIS SUB-CLINICA </a:t>
            </a:r>
            <a:endParaRPr lang="it-IT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2800" y="620367"/>
            <a:ext cx="4104456" cy="433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ESTRO DIR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1807" y="641788"/>
            <a:ext cx="5616624" cy="4315912"/>
          </a:xfrm>
          <a:prstGeom prst="rect">
            <a:avLst/>
          </a:prstGeom>
        </p:spPr>
      </p:pic>
      <p:pic>
        <p:nvPicPr>
          <p:cNvPr id="5" name="Immagine 4" descr="LOGO NUOVO 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5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DIAGNOSTICO DIFERENCIAL</a:t>
            </a:r>
            <a:endParaRPr lang="it-IT" dirty="0"/>
          </a:p>
        </p:txBody>
      </p:sp>
      <p:pic>
        <p:nvPicPr>
          <p:cNvPr id="3" name="Immagine 2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80691"/>
            <a:ext cx="2952328" cy="2568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1395" y="580690"/>
            <a:ext cx="4148805" cy="2568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egnaposto contenuto 5"/>
          <p:cNvSpPr txBox="1">
            <a:spLocks/>
          </p:cNvSpPr>
          <p:nvPr/>
        </p:nvSpPr>
        <p:spPr>
          <a:xfrm>
            <a:off x="762000" y="3378200"/>
            <a:ext cx="4038600" cy="12477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mtClean="0"/>
              <a:t>Quiste Ovarico</a:t>
            </a:r>
          </a:p>
          <a:p>
            <a:r>
              <a:rPr lang="it-IT" smtClean="0"/>
              <a:t>Mucometra</a:t>
            </a:r>
            <a:endParaRPr lang="it-IT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5219700" y="1964325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mtClean="0">
                <a:solidFill>
                  <a:schemeClr val="tx1"/>
                </a:solidFill>
              </a:rPr>
              <a:t>Pro Estrus</a:t>
            </a:r>
          </a:p>
          <a:p>
            <a:r>
              <a:rPr lang="it-IT" smtClean="0">
                <a:solidFill>
                  <a:schemeClr val="tx1"/>
                </a:solidFill>
              </a:rPr>
              <a:t>Estrus</a:t>
            </a:r>
          </a:p>
          <a:p>
            <a:r>
              <a:rPr lang="it-IT" smtClean="0">
                <a:solidFill>
                  <a:schemeClr val="tx1"/>
                </a:solidFill>
              </a:rPr>
              <a:t>Metaestrus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6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ARTEFACTOS: YA, GRACIAS !</a:t>
            </a:r>
            <a:endParaRPr lang="it-IT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705768"/>
            <a:ext cx="4032448" cy="3561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5066" y="705768"/>
            <a:ext cx="3356934" cy="361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sellaDiTesto 4"/>
          <p:cNvSpPr txBox="1"/>
          <p:nvPr/>
        </p:nvSpPr>
        <p:spPr>
          <a:xfrm>
            <a:off x="1445816" y="450098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000000"/>
                </a:solidFill>
              </a:rPr>
              <a:t>Enndometritis</a:t>
            </a:r>
            <a:r>
              <a:rPr lang="it-IT" dirty="0" smtClean="0">
                <a:solidFill>
                  <a:srgbClr val="000000"/>
                </a:solidFill>
              </a:rPr>
              <a:t> Sub Clinica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5931324" y="4500984"/>
            <a:ext cx="140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0000"/>
                </a:solidFill>
              </a:rPr>
              <a:t>Vaca en Celo</a:t>
            </a:r>
            <a:endParaRPr lang="it-IT" dirty="0">
              <a:solidFill>
                <a:srgbClr val="000000"/>
              </a:solidFill>
            </a:endParaRPr>
          </a:p>
        </p:txBody>
      </p:sp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UTERO FISIOLOGICO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8181348" cy="914400"/>
          </a:xfrm>
        </p:spPr>
        <p:txBody>
          <a:bodyPr>
            <a:normAutofit/>
          </a:bodyPr>
          <a:lstStyle/>
          <a:p>
            <a:r>
              <a:rPr lang="it-IT" dirty="0" smtClean="0"/>
              <a:t>ESTRO, METAESTRO, DIESTRO, PROESTRO</a:t>
            </a:r>
            <a:endParaRPr lang="it-IT" dirty="0"/>
          </a:p>
        </p:txBody>
      </p:sp>
      <p:pic>
        <p:nvPicPr>
          <p:cNvPr id="5" name="Immagine 4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1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1066" y="1322065"/>
            <a:ext cx="3898570" cy="361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40768"/>
            <a:ext cx="4032448" cy="3561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sellaDiTesto 6"/>
          <p:cNvSpPr txBox="1"/>
          <p:nvPr/>
        </p:nvSpPr>
        <p:spPr>
          <a:xfrm>
            <a:off x="1115616" y="508518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000000"/>
                </a:solidFill>
              </a:rPr>
              <a:t>Enndometritis</a:t>
            </a:r>
            <a:r>
              <a:rPr lang="it-IT" dirty="0" smtClean="0">
                <a:solidFill>
                  <a:srgbClr val="000000"/>
                </a:solidFill>
              </a:rPr>
              <a:t> Sub Clinica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931324" y="5085184"/>
            <a:ext cx="140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0000"/>
                </a:solidFill>
              </a:rPr>
              <a:t>Vaca en Celo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971600" y="249289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FFFFFF"/>
                </a:solidFill>
              </a:rPr>
              <a:t>CL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124000" y="1412776"/>
            <a:ext cx="9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Foliculo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059832" y="1835532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FF"/>
                </a:solidFill>
              </a:rPr>
              <a:t>Endometrio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13" name="Connettore 2 12"/>
          <p:cNvCxnSpPr/>
          <p:nvPr/>
        </p:nvCxnSpPr>
        <p:spPr>
          <a:xfrm>
            <a:off x="2843808" y="2708920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2843808" y="2924944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>
            <a:off x="2843808" y="3140968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2843808" y="3356992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>
            <a:off x="2843808" y="3573016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>
            <a:off x="2843808" y="3789040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>
            <a:off x="2843808" y="4005064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2843808" y="4221088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5871562" y="2051556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FF"/>
                </a:solidFill>
              </a:rPr>
              <a:t>Endometrio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6023962" y="1556792"/>
            <a:ext cx="124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FF"/>
                </a:solidFill>
              </a:rPr>
              <a:t>Miometrio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24" name="Connettore 2 23"/>
          <p:cNvCxnSpPr/>
          <p:nvPr/>
        </p:nvCxnSpPr>
        <p:spPr>
          <a:xfrm flipH="1" flipV="1">
            <a:off x="6804248" y="2708920"/>
            <a:ext cx="720080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/>
          <p:cNvSpPr txBox="1"/>
          <p:nvPr/>
        </p:nvSpPr>
        <p:spPr>
          <a:xfrm>
            <a:off x="7167706" y="3635732"/>
            <a:ext cx="1517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FF"/>
                </a:solidFill>
              </a:rPr>
              <a:t>Lumen Utero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27" name="Connettore 2 26"/>
          <p:cNvCxnSpPr/>
          <p:nvPr/>
        </p:nvCxnSpPr>
        <p:spPr>
          <a:xfrm flipV="1">
            <a:off x="5652120" y="2492896"/>
            <a:ext cx="792088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220072" y="3779748"/>
            <a:ext cx="148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FFFFFF"/>
                </a:solidFill>
              </a:rPr>
              <a:t>Ref</a:t>
            </a:r>
            <a:r>
              <a:rPr lang="it-IT" dirty="0" smtClean="0">
                <a:solidFill>
                  <a:srgbClr val="FFFFFF"/>
                </a:solidFill>
              </a:rPr>
              <a:t>. Specular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2699792" y="4283804"/>
            <a:ext cx="106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FFFFFF"/>
                </a:solidFill>
              </a:rPr>
              <a:t>Shadows</a:t>
            </a:r>
            <a:endParaRPr lang="it-IT" dirty="0">
              <a:solidFill>
                <a:srgbClr val="FFFFFF"/>
              </a:solidFill>
            </a:endParaRPr>
          </a:p>
        </p:txBody>
      </p:sp>
      <p:pic>
        <p:nvPicPr>
          <p:cNvPr id="30" name="Immagine 29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110313-22012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12500" r="28125" b="24537"/>
          <a:stretch/>
        </p:blipFill>
        <p:spPr>
          <a:xfrm>
            <a:off x="810320" y="747439"/>
            <a:ext cx="3685480" cy="3977979"/>
          </a:xfrm>
          <a:prstGeom prst="rect">
            <a:avLst/>
          </a:prstGeom>
        </p:spPr>
      </p:pic>
      <p:pic>
        <p:nvPicPr>
          <p:cNvPr id="4" name="Immagine 3" descr="111212-18234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12037" r="28125" b="23611"/>
          <a:stretch/>
        </p:blipFill>
        <p:spPr>
          <a:xfrm>
            <a:off x="4782519" y="747439"/>
            <a:ext cx="3520081" cy="3977979"/>
          </a:xfrm>
          <a:prstGeom prst="rect">
            <a:avLst/>
          </a:prstGeom>
        </p:spPr>
      </p:pic>
      <p:pic>
        <p:nvPicPr>
          <p:cNvPr id="5" name="Immagine 4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CONO DES OMBRA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575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"/>
          <p:cNvSpPr txBox="1">
            <a:spLocks/>
          </p:cNvSpPr>
          <p:nvPr/>
        </p:nvSpPr>
        <p:spPr>
          <a:xfrm>
            <a:off x="228600" y="1524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400" i="1" noProof="0" dirty="0" smtClean="0">
                <a:latin typeface="Bookman Old Style" pitchFamily="18" charset="0"/>
                <a:ea typeface="+mj-ea"/>
                <a:cs typeface="+mj-cs"/>
              </a:rPr>
              <a:t>Sub </a:t>
            </a:r>
            <a:r>
              <a:rPr lang="it-IT" sz="4400" i="1" noProof="0" dirty="0" err="1" smtClean="0">
                <a:latin typeface="Bookman Old Style" pitchFamily="18" charset="0"/>
                <a:ea typeface="+mj-ea"/>
                <a:cs typeface="+mj-cs"/>
              </a:rPr>
              <a:t>Clinical</a:t>
            </a:r>
            <a:r>
              <a:rPr lang="it-IT" sz="4400" i="1" noProof="0" dirty="0" smtClean="0">
                <a:latin typeface="Bookman Old Style" pitchFamily="18" charset="0"/>
                <a:ea typeface="+mj-ea"/>
                <a:cs typeface="+mj-cs"/>
              </a:rPr>
              <a:t> </a:t>
            </a:r>
            <a:r>
              <a:rPr lang="it-IT" sz="4400" i="1" noProof="0" dirty="0" err="1" smtClean="0">
                <a:latin typeface="Bookman Old Style" pitchFamily="18" charset="0"/>
                <a:ea typeface="+mj-ea"/>
                <a:cs typeface="+mj-cs"/>
              </a:rPr>
              <a:t>Endometritis</a:t>
            </a:r>
            <a:endParaRPr kumimoji="0" lang="it-IT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79512" y="1412776"/>
            <a:ext cx="4108817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it-IT" sz="2400" dirty="0" err="1" smtClean="0">
                <a:latin typeface="Bookman Old Style" pitchFamily="18" charset="0"/>
              </a:rPr>
              <a:t>Espesor</a:t>
            </a:r>
            <a:r>
              <a:rPr lang="it-IT" sz="2400" dirty="0" smtClean="0">
                <a:latin typeface="Bookman Old Style" pitchFamily="18" charset="0"/>
              </a:rPr>
              <a:t> del </a:t>
            </a:r>
            <a:r>
              <a:rPr lang="it-IT" sz="2400" dirty="0" err="1" smtClean="0">
                <a:latin typeface="Bookman Old Style" pitchFamily="18" charset="0"/>
              </a:rPr>
              <a:t>Endometrium</a:t>
            </a:r>
            <a:endParaRPr lang="it-IT" sz="2400" dirty="0">
              <a:latin typeface="Bookman Old Style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150623" y="1412776"/>
            <a:ext cx="3059101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it-IT" sz="2400" dirty="0" err="1" smtClean="0">
                <a:latin typeface="Bookman Old Style" pitchFamily="18" charset="0"/>
              </a:rPr>
              <a:t>Cantidad</a:t>
            </a:r>
            <a:r>
              <a:rPr lang="it-IT" sz="2400" dirty="0" smtClean="0">
                <a:latin typeface="Bookman Old Style" pitchFamily="18" charset="0"/>
              </a:rPr>
              <a:t> de fluido</a:t>
            </a:r>
            <a:endParaRPr lang="it-IT" sz="2400" dirty="0">
              <a:latin typeface="Bookman Old Style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533851" y="2175247"/>
            <a:ext cx="2503360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it-IT" sz="2400" dirty="0" err="1" smtClean="0">
                <a:latin typeface="Bookman Old Style" pitchFamily="18" charset="0"/>
              </a:rPr>
              <a:t>Pobre</a:t>
            </a:r>
            <a:r>
              <a:rPr lang="it-IT" sz="2400" dirty="0" smtClean="0">
                <a:latin typeface="Bookman Old Style" pitchFamily="18" charset="0"/>
              </a:rPr>
              <a:t> Precision</a:t>
            </a:r>
            <a:endParaRPr lang="it-IT" sz="2400" dirty="0">
              <a:latin typeface="Bookman Old Style" pitchFamily="18" charset="0"/>
            </a:endParaRPr>
          </a:p>
        </p:txBody>
      </p:sp>
      <p:pic>
        <p:nvPicPr>
          <p:cNvPr id="2050" name="Picture 2" descr="C:\Users\Giovanni\Desktop\DOCUMENTI\PRESENTAZIONI ECO 2011\US BASE ENGLISH 2011\SUB CLINICAL ENDO\April17nasca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95400" y="0"/>
            <a:ext cx="12192000" cy="914400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4874468"/>
            <a:ext cx="184785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1830" y="4869160"/>
            <a:ext cx="219013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4895300"/>
            <a:ext cx="1800200" cy="1854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69074" y="4869160"/>
            <a:ext cx="2683446" cy="189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magine 12" descr="LOGO NUOVO 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6449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 txBox="1">
            <a:spLocks/>
          </p:cNvSpPr>
          <p:nvPr/>
        </p:nvSpPr>
        <p:spPr>
          <a:xfrm>
            <a:off x="179512" y="1124744"/>
            <a:ext cx="5724128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it-IT" dirty="0" err="1" smtClean="0">
                <a:solidFill>
                  <a:srgbClr val="000000"/>
                </a:solidFill>
                <a:latin typeface="+mn-lt"/>
              </a:rPr>
              <a:t>Hay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un CL ?</a:t>
            </a:r>
          </a:p>
          <a:p>
            <a:pPr>
              <a:buFont typeface="Arial" pitchFamily="34" charset="0"/>
              <a:buNone/>
            </a:pPr>
            <a:r>
              <a:rPr lang="it-IT" dirty="0" smtClean="0">
                <a:solidFill>
                  <a:srgbClr val="000000"/>
                </a:solidFill>
                <a:latin typeface="+mn-lt"/>
              </a:rPr>
              <a:t>	</a:t>
            </a:r>
            <a:r>
              <a:rPr lang="it-IT" sz="1800" b="1" i="1" dirty="0" smtClean="0">
                <a:solidFill>
                  <a:srgbClr val="000000"/>
                </a:solidFill>
                <a:latin typeface="+mn-lt"/>
              </a:rPr>
              <a:t>- </a:t>
            </a:r>
            <a:r>
              <a:rPr lang="it-IT" sz="1800" b="1" i="1" dirty="0" err="1" smtClean="0">
                <a:solidFill>
                  <a:srgbClr val="000000"/>
                </a:solidFill>
                <a:latin typeface="+mn-lt"/>
              </a:rPr>
              <a:t>Mapa</a:t>
            </a:r>
            <a:r>
              <a:rPr lang="it-IT" sz="1800" b="1" i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800" b="1" i="1" dirty="0" err="1" smtClean="0">
                <a:solidFill>
                  <a:srgbClr val="000000"/>
                </a:solidFill>
                <a:latin typeface="+mn-lt"/>
              </a:rPr>
              <a:t>Folicular</a:t>
            </a:r>
            <a:endParaRPr lang="it-IT" sz="1800" b="1" i="1" dirty="0" smtClean="0">
              <a:solidFill>
                <a:srgbClr val="000000"/>
              </a:solidFill>
              <a:latin typeface="+mn-lt"/>
            </a:endParaRPr>
          </a:p>
          <a:p>
            <a:pPr>
              <a:buFont typeface="Arial" pitchFamily="34" charset="0"/>
              <a:buNone/>
            </a:pPr>
            <a:r>
              <a:rPr lang="it-IT" sz="1800" b="1" i="1" dirty="0" smtClean="0">
                <a:solidFill>
                  <a:srgbClr val="000000"/>
                </a:solidFill>
                <a:latin typeface="+mn-lt"/>
              </a:rPr>
              <a:t>	- </a:t>
            </a:r>
            <a:r>
              <a:rPr lang="it-IT" sz="1800" b="1" i="1" dirty="0" err="1" smtClean="0">
                <a:solidFill>
                  <a:srgbClr val="000000"/>
                </a:solidFill>
                <a:latin typeface="+mn-lt"/>
              </a:rPr>
              <a:t>Sincro</a:t>
            </a:r>
            <a:r>
              <a:rPr lang="it-IT" sz="1800" b="1" i="1" dirty="0" smtClean="0">
                <a:solidFill>
                  <a:srgbClr val="000000"/>
                </a:solidFill>
                <a:latin typeface="+mn-lt"/>
              </a:rPr>
              <a:t> ! (</a:t>
            </a:r>
            <a:r>
              <a:rPr lang="it-IT" sz="1800" b="1" i="1" dirty="0" err="1" smtClean="0">
                <a:solidFill>
                  <a:srgbClr val="000000"/>
                </a:solidFill>
                <a:latin typeface="+mn-lt"/>
              </a:rPr>
              <a:t>Presynch</a:t>
            </a:r>
            <a:r>
              <a:rPr lang="it-IT" sz="1800" b="1" i="1" dirty="0" smtClean="0">
                <a:solidFill>
                  <a:srgbClr val="000000"/>
                </a:solidFill>
                <a:latin typeface="+mn-lt"/>
              </a:rPr>
              <a:t>)</a:t>
            </a:r>
          </a:p>
          <a:p>
            <a:r>
              <a:rPr lang="it-IT" dirty="0" err="1" smtClean="0">
                <a:solidFill>
                  <a:srgbClr val="000000"/>
                </a:solidFill>
                <a:latin typeface="+mn-lt"/>
              </a:rPr>
              <a:t>Hay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edema del </a:t>
            </a:r>
            <a:r>
              <a:rPr lang="it-IT" dirty="0" err="1" smtClean="0">
                <a:solidFill>
                  <a:srgbClr val="000000"/>
                </a:solidFill>
                <a:latin typeface="+mn-lt"/>
              </a:rPr>
              <a:t>endometrium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?</a:t>
            </a:r>
          </a:p>
          <a:p>
            <a:pPr>
              <a:buFont typeface="Arial" pitchFamily="34" charset="0"/>
              <a:buNone/>
            </a:pPr>
            <a:r>
              <a:rPr lang="it-IT" dirty="0" smtClean="0">
                <a:solidFill>
                  <a:srgbClr val="000000"/>
                </a:solidFill>
                <a:latin typeface="+mn-lt"/>
              </a:rPr>
              <a:t>	</a:t>
            </a:r>
            <a:r>
              <a:rPr lang="it-IT" sz="1800" b="1" i="1" dirty="0" smtClean="0">
                <a:solidFill>
                  <a:srgbClr val="000000"/>
                </a:solidFill>
                <a:latin typeface="+mn-lt"/>
              </a:rPr>
              <a:t>- DD </a:t>
            </a:r>
            <a:r>
              <a:rPr lang="it-IT" sz="1800" b="1" i="1" dirty="0" err="1" smtClean="0">
                <a:solidFill>
                  <a:srgbClr val="000000"/>
                </a:solidFill>
                <a:latin typeface="+mn-lt"/>
              </a:rPr>
              <a:t>entre</a:t>
            </a:r>
            <a:r>
              <a:rPr lang="it-IT" sz="1800" b="1" i="1" dirty="0" smtClean="0">
                <a:solidFill>
                  <a:srgbClr val="000000"/>
                </a:solidFill>
                <a:latin typeface="+mn-lt"/>
              </a:rPr>
              <a:t>  edema fisiologico   y patologico</a:t>
            </a:r>
          </a:p>
          <a:p>
            <a:r>
              <a:rPr lang="it-IT" dirty="0" err="1" smtClean="0">
                <a:solidFill>
                  <a:srgbClr val="000000"/>
                </a:solidFill>
                <a:latin typeface="+mn-lt"/>
              </a:rPr>
              <a:t>Hay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liquido en </a:t>
            </a:r>
            <a:r>
              <a:rPr lang="it-IT" dirty="0" err="1" smtClean="0">
                <a:solidFill>
                  <a:srgbClr val="000000"/>
                </a:solidFill>
                <a:latin typeface="+mn-lt"/>
              </a:rPr>
              <a:t>el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 utero ?</a:t>
            </a:r>
          </a:p>
          <a:p>
            <a:pPr>
              <a:buFont typeface="Arial" pitchFamily="34" charset="0"/>
              <a:buNone/>
            </a:pPr>
            <a:r>
              <a:rPr lang="it-IT" dirty="0" smtClean="0">
                <a:solidFill>
                  <a:srgbClr val="000000"/>
                </a:solidFill>
                <a:latin typeface="+mn-lt"/>
              </a:rPr>
              <a:t>	</a:t>
            </a:r>
            <a:r>
              <a:rPr lang="it-IT" sz="1800" b="1" i="1" dirty="0" smtClean="0">
                <a:solidFill>
                  <a:srgbClr val="000000"/>
                </a:solidFill>
                <a:latin typeface="+mn-lt"/>
              </a:rPr>
              <a:t>- DD </a:t>
            </a:r>
            <a:r>
              <a:rPr lang="it-IT" sz="1800" b="1" i="1" dirty="0" err="1" smtClean="0">
                <a:solidFill>
                  <a:srgbClr val="000000"/>
                </a:solidFill>
                <a:latin typeface="+mn-lt"/>
              </a:rPr>
              <a:t>entre</a:t>
            </a:r>
            <a:r>
              <a:rPr lang="it-IT" sz="1800" b="1" i="1" dirty="0" smtClean="0">
                <a:solidFill>
                  <a:srgbClr val="000000"/>
                </a:solidFill>
                <a:latin typeface="+mn-lt"/>
              </a:rPr>
              <a:t> patologia  y </a:t>
            </a:r>
            <a:r>
              <a:rPr lang="it-IT" sz="1800" b="1" i="1" dirty="0" err="1" smtClean="0">
                <a:solidFill>
                  <a:srgbClr val="000000"/>
                </a:solidFill>
                <a:latin typeface="+mn-lt"/>
              </a:rPr>
              <a:t>normalidad</a:t>
            </a:r>
            <a:endParaRPr lang="it-IT" sz="1800" b="1" i="1" dirty="0" smtClean="0">
              <a:solidFill>
                <a:srgbClr val="000000"/>
              </a:solidFill>
              <a:latin typeface="+mn-lt"/>
            </a:endParaRPr>
          </a:p>
          <a:p>
            <a:r>
              <a:rPr lang="it-IT" dirty="0" err="1" smtClean="0">
                <a:solidFill>
                  <a:srgbClr val="000000"/>
                </a:solidFill>
                <a:latin typeface="+mn-lt"/>
              </a:rPr>
              <a:t>Tipologìa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del liquido</a:t>
            </a:r>
          </a:p>
          <a:p>
            <a:pPr>
              <a:buFont typeface="Arial" pitchFamily="34" charset="0"/>
              <a:buNone/>
            </a:pPr>
            <a:r>
              <a:rPr lang="it-IT" sz="1800" dirty="0" smtClean="0">
                <a:solidFill>
                  <a:srgbClr val="000000"/>
                </a:solidFill>
                <a:latin typeface="+mn-lt"/>
              </a:rPr>
              <a:t>	</a:t>
            </a:r>
            <a:r>
              <a:rPr lang="it-IT" sz="1800" b="1" i="1" dirty="0" smtClean="0">
                <a:solidFill>
                  <a:srgbClr val="000000"/>
                </a:solidFill>
                <a:latin typeface="+mn-lt"/>
              </a:rPr>
              <a:t>- Evaluation of the </a:t>
            </a:r>
            <a:r>
              <a:rPr lang="it-IT" sz="1800" b="1" i="1" dirty="0" err="1" smtClean="0">
                <a:solidFill>
                  <a:srgbClr val="000000"/>
                </a:solidFill>
                <a:latin typeface="+mn-lt"/>
              </a:rPr>
              <a:t>artefacts</a:t>
            </a:r>
            <a:endParaRPr lang="it-IT" sz="1800" b="1" i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124744"/>
            <a:ext cx="2880320" cy="385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magine 5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ALGORITMO DIAGNOSTICO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9977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55" y="550152"/>
            <a:ext cx="2304918" cy="304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egnaposto contenuto 2"/>
          <p:cNvSpPr txBox="1">
            <a:spLocks/>
          </p:cNvSpPr>
          <p:nvPr/>
        </p:nvSpPr>
        <p:spPr>
          <a:xfrm>
            <a:off x="3672408" y="382446"/>
            <a:ext cx="5580112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it-IT" dirty="0" err="1" smtClean="0">
                <a:solidFill>
                  <a:srgbClr val="000000"/>
                </a:solidFill>
                <a:latin typeface="+mn-lt"/>
              </a:rPr>
              <a:t>Condiciones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it-IT" dirty="0" err="1" smtClean="0">
                <a:solidFill>
                  <a:srgbClr val="000000"/>
                </a:solidFill>
                <a:latin typeface="+mn-lt"/>
              </a:rPr>
              <a:t>Ambientales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	</a:t>
            </a:r>
          </a:p>
          <a:p>
            <a:pPr>
              <a:buFont typeface="Arial" pitchFamily="34" charset="0"/>
              <a:buNone/>
            </a:pPr>
            <a:r>
              <a:rPr lang="it-IT" i="1" dirty="0" smtClean="0">
                <a:solidFill>
                  <a:srgbClr val="000000"/>
                </a:solidFill>
                <a:latin typeface="+mn-lt"/>
              </a:rPr>
              <a:t>	</a:t>
            </a:r>
            <a:r>
              <a:rPr lang="it-IT" sz="1800" i="1" dirty="0" smtClean="0">
                <a:solidFill>
                  <a:srgbClr val="000000"/>
                </a:solidFill>
                <a:latin typeface="+mn-lt"/>
              </a:rPr>
              <a:t>-  </a:t>
            </a:r>
            <a:r>
              <a:rPr lang="it-IT" sz="1800" i="1" dirty="0" err="1" smtClean="0">
                <a:solidFill>
                  <a:srgbClr val="000000"/>
                </a:solidFill>
                <a:latin typeface="+mn-lt"/>
              </a:rPr>
              <a:t>Luz</a:t>
            </a:r>
            <a:r>
              <a:rPr lang="it-IT" sz="1800" i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800" i="1" dirty="0" err="1" smtClean="0">
                <a:solidFill>
                  <a:srgbClr val="000000"/>
                </a:solidFill>
                <a:latin typeface="+mn-lt"/>
              </a:rPr>
              <a:t>Ambiental</a:t>
            </a:r>
            <a:r>
              <a:rPr lang="it-IT" sz="1800" i="1" dirty="0" smtClean="0">
                <a:solidFill>
                  <a:srgbClr val="000000"/>
                </a:solidFill>
                <a:latin typeface="+mn-lt"/>
              </a:rPr>
              <a:t>, </a:t>
            </a:r>
          </a:p>
          <a:p>
            <a:pPr>
              <a:buFont typeface="Arial" pitchFamily="34" charset="0"/>
              <a:buNone/>
            </a:pPr>
            <a:r>
              <a:rPr lang="it-IT" sz="1800" i="1" dirty="0" smtClean="0">
                <a:solidFill>
                  <a:srgbClr val="000000"/>
                </a:solidFill>
                <a:latin typeface="+mn-lt"/>
              </a:rPr>
              <a:t>     -  </a:t>
            </a:r>
            <a:r>
              <a:rPr lang="it-IT" sz="1800" i="1" dirty="0" err="1" smtClean="0">
                <a:solidFill>
                  <a:srgbClr val="000000"/>
                </a:solidFill>
                <a:latin typeface="+mn-lt"/>
              </a:rPr>
              <a:t>Falta</a:t>
            </a:r>
            <a:r>
              <a:rPr lang="it-IT" sz="1800" i="1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it-IT" sz="1800" i="1" dirty="0" err="1" smtClean="0">
                <a:solidFill>
                  <a:srgbClr val="000000"/>
                </a:solidFill>
                <a:latin typeface="+mn-lt"/>
              </a:rPr>
              <a:t>colaboraciòn</a:t>
            </a:r>
            <a:r>
              <a:rPr lang="it-IT" sz="1800" i="1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it-IT" sz="1800" i="1" dirty="0" err="1" smtClean="0">
                <a:solidFill>
                  <a:srgbClr val="000000"/>
                </a:solidFill>
                <a:latin typeface="+mn-lt"/>
              </a:rPr>
              <a:t>los</a:t>
            </a:r>
            <a:r>
              <a:rPr lang="it-IT" sz="1800" i="1" dirty="0" smtClean="0">
                <a:solidFill>
                  <a:srgbClr val="000000"/>
                </a:solidFill>
                <a:latin typeface="+mn-lt"/>
              </a:rPr>
              <a:t>  </a:t>
            </a:r>
            <a:r>
              <a:rPr lang="it-IT" sz="1800" i="1" dirty="0" err="1" smtClean="0">
                <a:solidFill>
                  <a:srgbClr val="000000"/>
                </a:solidFill>
                <a:latin typeface="+mn-lt"/>
              </a:rPr>
              <a:t>dairy</a:t>
            </a:r>
            <a:r>
              <a:rPr lang="it-IT" sz="1800" i="1" dirty="0" smtClean="0">
                <a:solidFill>
                  <a:srgbClr val="000000"/>
                </a:solidFill>
                <a:latin typeface="+mn-lt"/>
              </a:rPr>
              <a:t>  </a:t>
            </a:r>
            <a:r>
              <a:rPr lang="it-IT" sz="1800" i="1" dirty="0" err="1" smtClean="0">
                <a:solidFill>
                  <a:srgbClr val="000000"/>
                </a:solidFill>
                <a:latin typeface="+mn-lt"/>
              </a:rPr>
              <a:t>workers</a:t>
            </a:r>
            <a:endParaRPr lang="it-IT" sz="1800" i="1" dirty="0" smtClean="0">
              <a:solidFill>
                <a:srgbClr val="000000"/>
              </a:solidFill>
              <a:latin typeface="+mn-lt"/>
            </a:endParaRPr>
          </a:p>
          <a:p>
            <a:r>
              <a:rPr lang="it-IT" dirty="0" smtClean="0">
                <a:solidFill>
                  <a:srgbClr val="000000"/>
                </a:solidFill>
                <a:latin typeface="+mn-lt"/>
              </a:rPr>
              <a:t>Pantalla LCD </a:t>
            </a:r>
          </a:p>
          <a:p>
            <a:r>
              <a:rPr lang="it-IT" dirty="0" err="1" smtClean="0">
                <a:solidFill>
                  <a:srgbClr val="000000"/>
                </a:solidFill>
                <a:latin typeface="+mn-lt"/>
              </a:rPr>
              <a:t>Secciòn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Ultrasonografica</a:t>
            </a:r>
          </a:p>
          <a:p>
            <a:r>
              <a:rPr lang="it-IT" dirty="0" err="1" smtClean="0">
                <a:solidFill>
                  <a:srgbClr val="000000"/>
                </a:solidFill>
                <a:latin typeface="+mn-lt"/>
              </a:rPr>
              <a:t>Falta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it-IT" dirty="0" err="1" smtClean="0">
                <a:solidFill>
                  <a:srgbClr val="000000"/>
                </a:solidFill>
                <a:latin typeface="+mn-lt"/>
              </a:rPr>
              <a:t>experiencia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del veterinario (</a:t>
            </a:r>
            <a:r>
              <a:rPr lang="it-IT" dirty="0" err="1" smtClean="0">
                <a:solidFill>
                  <a:srgbClr val="000000"/>
                </a:solidFill>
                <a:latin typeface="+mn-lt"/>
              </a:rPr>
              <a:t>too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it-IT" dirty="0" err="1" smtClean="0">
                <a:solidFill>
                  <a:srgbClr val="000000"/>
                </a:solidFill>
                <a:latin typeface="+mn-lt"/>
              </a:rPr>
              <a:t>much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it-IT" dirty="0" err="1" smtClean="0">
                <a:solidFill>
                  <a:srgbClr val="000000"/>
                </a:solidFill>
                <a:latin typeface="+mn-lt"/>
              </a:rPr>
              <a:t>speed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!)</a:t>
            </a:r>
          </a:p>
          <a:p>
            <a:r>
              <a:rPr lang="it-IT" dirty="0" err="1" smtClean="0">
                <a:solidFill>
                  <a:srgbClr val="000000"/>
                </a:solidFill>
                <a:latin typeface="+mn-lt"/>
              </a:rPr>
              <a:t>Unidad</a:t>
            </a:r>
            <a:r>
              <a:rPr lang="it-IT" dirty="0" smtClean="0">
                <a:solidFill>
                  <a:srgbClr val="000000"/>
                </a:solidFill>
                <a:latin typeface="+mn-lt"/>
              </a:rPr>
              <a:t> !?</a:t>
            </a:r>
            <a:endParaRPr lang="it-IT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Immagine 5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ERRORES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078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335288" cy="825500"/>
          </a:xfrm>
        </p:spPr>
        <p:txBody>
          <a:bodyPr>
            <a:normAutofit/>
          </a:bodyPr>
          <a:lstStyle/>
          <a:p>
            <a:r>
              <a:rPr lang="it-IT" sz="4000" b="0" i="1" dirty="0" err="1" smtClean="0"/>
              <a:t>Conclusiones</a:t>
            </a:r>
            <a:endParaRPr lang="it-IT" sz="4000" b="0" i="1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4294967295"/>
          </p:nvPr>
        </p:nvSpPr>
        <p:spPr>
          <a:xfrm>
            <a:off x="3781364" y="609600"/>
            <a:ext cx="5111750" cy="5334000"/>
          </a:xfrm>
          <a:prstGeom prst="rect">
            <a:avLst/>
          </a:prstGeom>
        </p:spPr>
        <p:txBody>
          <a:bodyPr/>
          <a:lstStyle/>
          <a:p>
            <a:r>
              <a:rPr lang="it-IT" dirty="0" err="1" smtClean="0"/>
              <a:t>Equipo</a:t>
            </a:r>
            <a:r>
              <a:rPr lang="it-IT" dirty="0" smtClean="0"/>
              <a:t> </a:t>
            </a:r>
            <a:r>
              <a:rPr lang="it-IT" dirty="0" err="1" smtClean="0"/>
              <a:t>ultraportable</a:t>
            </a:r>
            <a:r>
              <a:rPr lang="it-IT" dirty="0" smtClean="0"/>
              <a:t> !</a:t>
            </a:r>
          </a:p>
          <a:p>
            <a:r>
              <a:rPr lang="it-IT" dirty="0" err="1" smtClean="0"/>
              <a:t>Calidad</a:t>
            </a:r>
            <a:r>
              <a:rPr lang="it-IT" dirty="0" smtClean="0"/>
              <a:t> del </a:t>
            </a:r>
            <a:r>
              <a:rPr lang="it-IT" dirty="0" err="1" smtClean="0"/>
              <a:t>equipo</a:t>
            </a:r>
            <a:r>
              <a:rPr lang="it-IT" dirty="0" smtClean="0"/>
              <a:t>!</a:t>
            </a:r>
          </a:p>
          <a:p>
            <a:r>
              <a:rPr lang="it-IT" dirty="0" smtClean="0"/>
              <a:t>Set up del </a:t>
            </a:r>
            <a:r>
              <a:rPr lang="it-IT" dirty="0" err="1" smtClean="0"/>
              <a:t>equipo</a:t>
            </a:r>
            <a:r>
              <a:rPr lang="it-IT" dirty="0" smtClean="0"/>
              <a:t> !</a:t>
            </a:r>
          </a:p>
          <a:p>
            <a:r>
              <a:rPr lang="it-IT" dirty="0" err="1" smtClean="0"/>
              <a:t>Experiencia</a:t>
            </a:r>
            <a:r>
              <a:rPr lang="it-IT" dirty="0" smtClean="0"/>
              <a:t> del tècnico!</a:t>
            </a:r>
          </a:p>
          <a:p>
            <a:r>
              <a:rPr lang="it-IT" dirty="0" err="1" smtClean="0"/>
              <a:t>Condiciones</a:t>
            </a:r>
            <a:r>
              <a:rPr lang="it-IT" dirty="0" smtClean="0"/>
              <a:t> </a:t>
            </a:r>
            <a:r>
              <a:rPr lang="it-IT" dirty="0" err="1" smtClean="0"/>
              <a:t>ambientales</a:t>
            </a:r>
            <a:endParaRPr lang="it-IT" dirty="0" smtClean="0"/>
          </a:p>
          <a:p>
            <a:r>
              <a:rPr lang="it-IT" dirty="0" err="1" smtClean="0"/>
              <a:t>Pantalla</a:t>
            </a:r>
            <a:endParaRPr lang="it-IT" dirty="0" smtClean="0"/>
          </a:p>
          <a:p>
            <a:r>
              <a:rPr lang="it-IT" dirty="0" smtClean="0"/>
              <a:t>Eco Color Doppler</a:t>
            </a:r>
            <a:endParaRPr lang="it-IT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295515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magine 5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9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PIOMETRA</a:t>
            </a:r>
            <a:endParaRPr lang="it-IT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10386" r="1038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4370" r="437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sellaDiTesto 7"/>
          <p:cNvSpPr txBox="1"/>
          <p:nvPr/>
        </p:nvSpPr>
        <p:spPr>
          <a:xfrm>
            <a:off x="656160" y="4392652"/>
            <a:ext cx="2006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 err="1" smtClean="0"/>
              <a:t>Gently</a:t>
            </a:r>
            <a:r>
              <a:rPr lang="it-IT" sz="1200" i="1" dirty="0" smtClean="0"/>
              <a:t> from </a:t>
            </a:r>
            <a:r>
              <a:rPr lang="it-IT" sz="1200" i="1" dirty="0" err="1" smtClean="0"/>
              <a:t>M.Drost</a:t>
            </a:r>
            <a:r>
              <a:rPr lang="it-IT" sz="1200" i="1" dirty="0" smtClean="0"/>
              <a:t> Project</a:t>
            </a:r>
            <a:endParaRPr lang="it-IT" sz="1200" i="1" dirty="0"/>
          </a:p>
        </p:txBody>
      </p:sp>
      <p:pic>
        <p:nvPicPr>
          <p:cNvPr id="9" name="Immagine 8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50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750" y="537043"/>
            <a:ext cx="2880320" cy="340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8476" y="537043"/>
            <a:ext cx="3546850" cy="3412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magine 8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10" name="Titolo 2"/>
          <p:cNvSpPr txBox="1">
            <a:spLocks/>
          </p:cNvSpPr>
          <p:nvPr/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mtClean="0"/>
              <a:t>PIOMETRA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473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OMETRA I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264" y="517409"/>
            <a:ext cx="5856651" cy="4392488"/>
          </a:xfrm>
          <a:prstGeom prst="rect">
            <a:avLst/>
          </a:prstGeom>
        </p:spPr>
      </p:pic>
      <p:pic>
        <p:nvPicPr>
          <p:cNvPr id="4" name="Immagine 3" descr="LOGO NUOVO 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PIOMETRA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034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10" name="Titolo 2"/>
          <p:cNvSpPr txBox="1">
            <a:spLocks/>
          </p:cNvSpPr>
          <p:nvPr/>
        </p:nvSpPr>
        <p:spPr>
          <a:xfrm>
            <a:off x="762000" y="5257800"/>
            <a:ext cx="6781800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smtClean="0"/>
              <a:t>PIOMETRA</a:t>
            </a:r>
            <a:endParaRPr lang="it-IT" dirty="0"/>
          </a:p>
        </p:txBody>
      </p:sp>
      <p:pic>
        <p:nvPicPr>
          <p:cNvPr id="2" name="PIOMETR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999" y="570971"/>
            <a:ext cx="6011333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1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184" y="1556792"/>
            <a:ext cx="4238816" cy="36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623" y="1556792"/>
            <a:ext cx="3890841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magine 5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ESTRUS: 24 HORAS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796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10" name="Titolo 2"/>
          <p:cNvSpPr txBox="1">
            <a:spLocks/>
          </p:cNvSpPr>
          <p:nvPr/>
        </p:nvSpPr>
        <p:spPr>
          <a:xfrm>
            <a:off x="762000" y="5151692"/>
            <a:ext cx="6781800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mtClean="0"/>
              <a:t>PIOMETRA</a:t>
            </a:r>
            <a:endParaRPr lang="it-IT" dirty="0"/>
          </a:p>
        </p:txBody>
      </p:sp>
      <p:pic>
        <p:nvPicPr>
          <p:cNvPr id="2" name="Immagine 1" descr="130102-16113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3" t="10179" r="20634" b="27579"/>
          <a:stretch/>
        </p:blipFill>
        <p:spPr>
          <a:xfrm>
            <a:off x="5001386" y="520182"/>
            <a:ext cx="3312730" cy="4593695"/>
          </a:xfrm>
          <a:prstGeom prst="rect">
            <a:avLst/>
          </a:prstGeom>
        </p:spPr>
      </p:pic>
      <p:pic>
        <p:nvPicPr>
          <p:cNvPr id="3" name="Immagine 2" descr="121207-104035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8" t="11043" r="19527" b="18014"/>
          <a:stretch/>
        </p:blipFill>
        <p:spPr>
          <a:xfrm>
            <a:off x="762000" y="520183"/>
            <a:ext cx="2925436" cy="45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06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US0009_xvi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635" y="522746"/>
            <a:ext cx="5760640" cy="4320480"/>
          </a:xfrm>
          <a:prstGeom prst="rect">
            <a:avLst/>
          </a:prstGeom>
        </p:spPr>
      </p:pic>
      <p:pic>
        <p:nvPicPr>
          <p:cNvPr id="4" name="Immagine 3" descr="LOGO NUOVO 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6" name="Titolo 2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/>
          <a:lstStyle/>
          <a:p>
            <a:r>
              <a:rPr lang="it-IT" dirty="0" smtClean="0"/>
              <a:t>PIOMETRA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61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MUCOMETRA</a:t>
            </a:r>
            <a:endParaRPr lang="it-IT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t="11377" b="1137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9889" r="9889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88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COMETRA 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070" y="587971"/>
            <a:ext cx="5750553" cy="4312915"/>
          </a:xfrm>
          <a:prstGeom prst="rect">
            <a:avLst/>
          </a:prstGeom>
        </p:spPr>
      </p:pic>
      <p:pic>
        <p:nvPicPr>
          <p:cNvPr id="5" name="Immagine 4" descr="LOGO NUOVO 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MUCOMETRA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879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FIBROSIS</a:t>
            </a:r>
            <a:endParaRPr lang="it-IT" dirty="0"/>
          </a:p>
        </p:txBody>
      </p:sp>
      <p:pic>
        <p:nvPicPr>
          <p:cNvPr id="3" name="Immagine 2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pic>
        <p:nvPicPr>
          <p:cNvPr id="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12377" r="1237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Segnaposto contenuto 9" descr="120124-093621.JPG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t="11914" r="20916" b="8948"/>
          <a:stretch/>
        </p:blipFill>
        <p:spPr>
          <a:xfrm>
            <a:off x="4633243" y="609601"/>
            <a:ext cx="3677864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976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BROS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693" y="717234"/>
            <a:ext cx="5472608" cy="4104456"/>
          </a:xfrm>
          <a:prstGeom prst="rect">
            <a:avLst/>
          </a:prstGeom>
        </p:spPr>
      </p:pic>
      <p:pic>
        <p:nvPicPr>
          <p:cNvPr id="4" name="Immagine 3" descr="LOGO NUOVO 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FIBROSIS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555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ABSCESO</a:t>
            </a:r>
            <a:endParaRPr lang="it-IT" dirty="0"/>
          </a:p>
        </p:txBody>
      </p:sp>
      <p:pic>
        <p:nvPicPr>
          <p:cNvPr id="5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5201" r="520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1268" b="1268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979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ABSCESO</a:t>
            </a:r>
            <a:endParaRPr lang="it-IT" dirty="0"/>
          </a:p>
        </p:txBody>
      </p:sp>
      <p:pic>
        <p:nvPicPr>
          <p:cNvPr id="6" name="VIDEO0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776" y="629031"/>
            <a:ext cx="5888453" cy="4416340"/>
          </a:xfrm>
          <a:prstGeom prst="rect">
            <a:avLst/>
          </a:prstGeom>
        </p:spPr>
      </p:pic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ABSCESO LEG.ANCHO</a:t>
            </a:r>
            <a:endParaRPr lang="it-IT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t="11884" b="1188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12182" b="1218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magine 6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15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 txBox="1">
            <a:spLocks/>
          </p:cNvSpPr>
          <p:nvPr/>
        </p:nvSpPr>
        <p:spPr>
          <a:xfrm>
            <a:off x="251520" y="1524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  <p:pic>
        <p:nvPicPr>
          <p:cNvPr id="3" name="VIDEO01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894" y="520296"/>
            <a:ext cx="5652251" cy="4239188"/>
          </a:xfrm>
          <a:prstGeom prst="rect">
            <a:avLst/>
          </a:prstGeom>
        </p:spPr>
      </p:pic>
      <p:pic>
        <p:nvPicPr>
          <p:cNvPr id="6" name="Immagine 5" descr="LOGO NUOVO 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ABSCESO LEG.ANCHO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34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184" y="1556792"/>
            <a:ext cx="4238816" cy="36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623" y="1556792"/>
            <a:ext cx="3890841" cy="367240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6" name="Connettore 2 5"/>
          <p:cNvCxnSpPr/>
          <p:nvPr/>
        </p:nvCxnSpPr>
        <p:spPr>
          <a:xfrm flipV="1">
            <a:off x="3347864" y="3284984"/>
            <a:ext cx="0" cy="2520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 flipV="1">
            <a:off x="7884368" y="3356992"/>
            <a:ext cx="0" cy="2448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>
            <a:off x="3347864" y="5805264"/>
            <a:ext cx="4536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4542788" y="5445224"/>
            <a:ext cx="18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333333"/>
                </a:solidFill>
              </a:rPr>
              <a:t>Lumen del Utero</a:t>
            </a:r>
            <a:endParaRPr lang="it-IT" dirty="0">
              <a:solidFill>
                <a:srgbClr val="333333"/>
              </a:solidFill>
            </a:endParaRPr>
          </a:p>
        </p:txBody>
      </p:sp>
      <p:cxnSp>
        <p:nvCxnSpPr>
          <p:cNvPr id="12" name="Connettore 2 11"/>
          <p:cNvCxnSpPr/>
          <p:nvPr/>
        </p:nvCxnSpPr>
        <p:spPr>
          <a:xfrm>
            <a:off x="3851920" y="1052736"/>
            <a:ext cx="0" cy="1584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>
            <a:off x="5652120" y="1052736"/>
            <a:ext cx="0" cy="1584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/>
          <p:cNvCxnSpPr/>
          <p:nvPr/>
        </p:nvCxnSpPr>
        <p:spPr>
          <a:xfrm>
            <a:off x="3851920" y="1052736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4215378" y="692696"/>
            <a:ext cx="12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Endometrio</a:t>
            </a:r>
            <a:endParaRPr lang="it-IT" dirty="0"/>
          </a:p>
        </p:txBody>
      </p:sp>
      <p:cxnSp>
        <p:nvCxnSpPr>
          <p:cNvPr id="23" name="Connettore 2 22"/>
          <p:cNvCxnSpPr/>
          <p:nvPr/>
        </p:nvCxnSpPr>
        <p:spPr>
          <a:xfrm flipV="1">
            <a:off x="3995936" y="3573016"/>
            <a:ext cx="0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 flipV="1">
            <a:off x="5508104" y="3573016"/>
            <a:ext cx="0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/>
        </p:nvCxnSpPr>
        <p:spPr>
          <a:xfrm>
            <a:off x="4004320" y="4365104"/>
            <a:ext cx="15037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4067944" y="3933056"/>
            <a:ext cx="118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Miometrio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29" name="Connettore 2 28"/>
          <p:cNvCxnSpPr/>
          <p:nvPr/>
        </p:nvCxnSpPr>
        <p:spPr>
          <a:xfrm flipV="1">
            <a:off x="3059832" y="3573016"/>
            <a:ext cx="0" cy="136815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V="1">
            <a:off x="5940152" y="3725416"/>
            <a:ext cx="0" cy="122413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1 30"/>
          <p:cNvCxnSpPr/>
          <p:nvPr/>
        </p:nvCxnSpPr>
        <p:spPr>
          <a:xfrm>
            <a:off x="3059832" y="4941168"/>
            <a:ext cx="28803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/>
          <p:cNvSpPr txBox="1"/>
          <p:nvPr/>
        </p:nvSpPr>
        <p:spPr>
          <a:xfrm>
            <a:off x="3851920" y="4571836"/>
            <a:ext cx="16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B050"/>
                </a:solidFill>
              </a:rPr>
              <a:t>Tonaca </a:t>
            </a:r>
            <a:r>
              <a:rPr lang="it-IT" dirty="0" err="1" smtClean="0">
                <a:solidFill>
                  <a:srgbClr val="00B050"/>
                </a:solidFill>
              </a:rPr>
              <a:t>Vascolar</a:t>
            </a:r>
            <a:endParaRPr lang="it-IT" dirty="0">
              <a:solidFill>
                <a:srgbClr val="00B050"/>
              </a:solidFill>
            </a:endParaRPr>
          </a:p>
        </p:txBody>
      </p:sp>
      <p:pic>
        <p:nvPicPr>
          <p:cNvPr id="22" name="Immagine 21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0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HOEMATOMA</a:t>
            </a:r>
            <a:endParaRPr lang="it-IT" dirty="0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t="17420" b="1742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9426" b="942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magine 7" descr="LOGO NUOVO 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35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NEOPLASIA</a:t>
            </a:r>
            <a:endParaRPr lang="it-IT" dirty="0"/>
          </a:p>
        </p:txBody>
      </p:sp>
      <p:pic>
        <p:nvPicPr>
          <p:cNvPr id="5" name="Immagine 4" descr="130306-12480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3" t="10373" r="19110" b="27050"/>
          <a:stretch/>
        </p:blipFill>
        <p:spPr>
          <a:xfrm>
            <a:off x="5079787" y="474283"/>
            <a:ext cx="3244928" cy="4363899"/>
          </a:xfrm>
          <a:prstGeom prst="rect">
            <a:avLst/>
          </a:prstGeom>
        </p:spPr>
      </p:pic>
      <p:pic>
        <p:nvPicPr>
          <p:cNvPr id="6" name="Immagine 5" descr="130306-12484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11377" r="20732" b="34077"/>
          <a:stretch/>
        </p:blipFill>
        <p:spPr>
          <a:xfrm>
            <a:off x="761999" y="474283"/>
            <a:ext cx="3644564" cy="43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1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QUISTE UTERINA</a:t>
            </a:r>
            <a:endParaRPr lang="it-IT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0716"/>
          <a:stretch/>
        </p:blipFill>
        <p:spPr bwMode="auto">
          <a:xfrm>
            <a:off x="762000" y="480771"/>
            <a:ext cx="3716472" cy="347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magine 10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pic>
        <p:nvPicPr>
          <p:cNvPr id="6" name="Immagine 5" descr="130409-11534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7" t="11438" r="20196" b="44444"/>
          <a:stretch/>
        </p:blipFill>
        <p:spPr>
          <a:xfrm>
            <a:off x="4646706" y="480770"/>
            <a:ext cx="3659014" cy="34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911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NEOPLASIA</a:t>
            </a:r>
            <a:endParaRPr lang="it-IT" dirty="0"/>
          </a:p>
        </p:txBody>
      </p:sp>
      <p:pic>
        <p:nvPicPr>
          <p:cNvPr id="3" name="Immagine 2" descr="LOGO NUOV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  <p:pic>
        <p:nvPicPr>
          <p:cNvPr id="4" name="Immagine 3" descr="130306-12484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9759" r="19367" b="20050"/>
          <a:stretch/>
        </p:blipFill>
        <p:spPr>
          <a:xfrm>
            <a:off x="762000" y="531456"/>
            <a:ext cx="2876720" cy="4287596"/>
          </a:xfrm>
          <a:prstGeom prst="rect">
            <a:avLst/>
          </a:prstGeom>
        </p:spPr>
      </p:pic>
      <p:pic>
        <p:nvPicPr>
          <p:cNvPr id="5" name="Immagine 4" descr="130306-12480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t="10135" r="20718" b="23428"/>
          <a:stretch/>
        </p:blipFill>
        <p:spPr>
          <a:xfrm>
            <a:off x="5543898" y="531456"/>
            <a:ext cx="2797693" cy="42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15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MUCHAS GRACIAS</a:t>
            </a:r>
            <a:endParaRPr lang="it-IT" dirty="0"/>
          </a:p>
        </p:txBody>
      </p:sp>
      <p:pic>
        <p:nvPicPr>
          <p:cNvPr id="4" name="Immagine 3" descr="IMG00795-20120621-21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4" y="632512"/>
            <a:ext cx="5693833" cy="4270375"/>
          </a:xfrm>
          <a:prstGeom prst="rect">
            <a:avLst/>
          </a:prstGeom>
        </p:spPr>
      </p:pic>
      <p:pic>
        <p:nvPicPr>
          <p:cNvPr id="5" name="Immagine 4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908720"/>
            <a:ext cx="5040560" cy="486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magine 3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8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5040560" cy="486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nettore 2 4"/>
          <p:cNvCxnSpPr/>
          <p:nvPr/>
        </p:nvCxnSpPr>
        <p:spPr>
          <a:xfrm flipH="1">
            <a:off x="2483768" y="3356992"/>
            <a:ext cx="40324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6804248" y="3140968"/>
            <a:ext cx="1517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333333"/>
                </a:solidFill>
              </a:rPr>
              <a:t>Lumen Utero</a:t>
            </a:r>
            <a:endParaRPr lang="it-IT" dirty="0">
              <a:solidFill>
                <a:srgbClr val="333333"/>
              </a:solidFill>
            </a:endParaRPr>
          </a:p>
        </p:txBody>
      </p:sp>
      <p:cxnSp>
        <p:nvCxnSpPr>
          <p:cNvPr id="8" name="Connettore 2 7"/>
          <p:cNvCxnSpPr/>
          <p:nvPr/>
        </p:nvCxnSpPr>
        <p:spPr>
          <a:xfrm flipH="1">
            <a:off x="3707904" y="2708920"/>
            <a:ext cx="27363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6588224" y="2483604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333333"/>
                </a:solidFill>
              </a:rPr>
              <a:t>Endometrium</a:t>
            </a:r>
            <a:endParaRPr lang="it-IT" dirty="0">
              <a:solidFill>
                <a:srgbClr val="333333"/>
              </a:solidFill>
            </a:endParaRPr>
          </a:p>
        </p:txBody>
      </p:sp>
      <p:cxnSp>
        <p:nvCxnSpPr>
          <p:cNvPr id="11" name="Connettore 2 10"/>
          <p:cNvCxnSpPr/>
          <p:nvPr/>
        </p:nvCxnSpPr>
        <p:spPr>
          <a:xfrm flipH="1">
            <a:off x="3860304" y="1988840"/>
            <a:ext cx="27363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>
            <a:off x="6740624" y="1772816"/>
            <a:ext cx="143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333333"/>
                </a:solidFill>
              </a:rPr>
              <a:t>Miometrium</a:t>
            </a:r>
            <a:endParaRPr lang="it-IT" dirty="0">
              <a:solidFill>
                <a:srgbClr val="333333"/>
              </a:solidFill>
            </a:endParaRPr>
          </a:p>
        </p:txBody>
      </p:sp>
      <p:cxnSp>
        <p:nvCxnSpPr>
          <p:cNvPr id="14" name="Connettore 2 13"/>
          <p:cNvCxnSpPr/>
          <p:nvPr/>
        </p:nvCxnSpPr>
        <p:spPr>
          <a:xfrm>
            <a:off x="3131840" y="476672"/>
            <a:ext cx="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2555776" y="260648"/>
            <a:ext cx="178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2"/>
                </a:solidFill>
              </a:rPr>
              <a:t>Tonaca </a:t>
            </a:r>
            <a:r>
              <a:rPr lang="it-IT" dirty="0" err="1" smtClean="0">
                <a:solidFill>
                  <a:schemeClr val="bg2"/>
                </a:solidFill>
              </a:rPr>
              <a:t>Vascolar</a:t>
            </a:r>
            <a:endParaRPr lang="it-IT" dirty="0">
              <a:solidFill>
                <a:schemeClr val="bg2"/>
              </a:solidFill>
            </a:endParaRPr>
          </a:p>
        </p:txBody>
      </p:sp>
      <p:cxnSp>
        <p:nvCxnSpPr>
          <p:cNvPr id="19" name="Connettore 2 18"/>
          <p:cNvCxnSpPr/>
          <p:nvPr/>
        </p:nvCxnSpPr>
        <p:spPr>
          <a:xfrm flipV="1">
            <a:off x="1835696" y="2708920"/>
            <a:ext cx="0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/>
        </p:nvCxnSpPr>
        <p:spPr>
          <a:xfrm>
            <a:off x="1835696" y="4797152"/>
            <a:ext cx="4464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6444208" y="458112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333333"/>
                </a:solidFill>
              </a:rPr>
              <a:t>Rif. Specular</a:t>
            </a:r>
            <a:endParaRPr lang="it-IT" dirty="0">
              <a:solidFill>
                <a:srgbClr val="333333"/>
              </a:solidFill>
            </a:endParaRPr>
          </a:p>
        </p:txBody>
      </p:sp>
      <p:sp>
        <p:nvSpPr>
          <p:cNvPr id="24" name="Figura a mano libera 23"/>
          <p:cNvSpPr/>
          <p:nvPr/>
        </p:nvSpPr>
        <p:spPr>
          <a:xfrm>
            <a:off x="1219200" y="2667000"/>
            <a:ext cx="2114550" cy="1786130"/>
          </a:xfrm>
          <a:custGeom>
            <a:avLst/>
            <a:gdLst>
              <a:gd name="connsiteX0" fmla="*/ 57150 w 2114550"/>
              <a:gd name="connsiteY0" fmla="*/ 57150 h 1786130"/>
              <a:gd name="connsiteX1" fmla="*/ 133350 w 2114550"/>
              <a:gd name="connsiteY1" fmla="*/ 171450 h 1786130"/>
              <a:gd name="connsiteX2" fmla="*/ 171450 w 2114550"/>
              <a:gd name="connsiteY2" fmla="*/ 228600 h 1786130"/>
              <a:gd name="connsiteX3" fmla="*/ 209550 w 2114550"/>
              <a:gd name="connsiteY3" fmla="*/ 342900 h 1786130"/>
              <a:gd name="connsiteX4" fmla="*/ 228600 w 2114550"/>
              <a:gd name="connsiteY4" fmla="*/ 400050 h 1786130"/>
              <a:gd name="connsiteX5" fmla="*/ 247650 w 2114550"/>
              <a:gd name="connsiteY5" fmla="*/ 457200 h 1786130"/>
              <a:gd name="connsiteX6" fmla="*/ 266700 w 2114550"/>
              <a:gd name="connsiteY6" fmla="*/ 571500 h 1786130"/>
              <a:gd name="connsiteX7" fmla="*/ 304800 w 2114550"/>
              <a:gd name="connsiteY7" fmla="*/ 685800 h 1786130"/>
              <a:gd name="connsiteX8" fmla="*/ 266700 w 2114550"/>
              <a:gd name="connsiteY8" fmla="*/ 800100 h 1786130"/>
              <a:gd name="connsiteX9" fmla="*/ 228600 w 2114550"/>
              <a:gd name="connsiteY9" fmla="*/ 857250 h 1786130"/>
              <a:gd name="connsiteX10" fmla="*/ 114300 w 2114550"/>
              <a:gd name="connsiteY10" fmla="*/ 1085850 h 1786130"/>
              <a:gd name="connsiteX11" fmla="*/ 76200 w 2114550"/>
              <a:gd name="connsiteY11" fmla="*/ 1143000 h 1786130"/>
              <a:gd name="connsiteX12" fmla="*/ 38100 w 2114550"/>
              <a:gd name="connsiteY12" fmla="*/ 1200150 h 1786130"/>
              <a:gd name="connsiteX13" fmla="*/ 0 w 2114550"/>
              <a:gd name="connsiteY13" fmla="*/ 1314450 h 1786130"/>
              <a:gd name="connsiteX14" fmla="*/ 590550 w 2114550"/>
              <a:gd name="connsiteY14" fmla="*/ 1333500 h 1786130"/>
              <a:gd name="connsiteX15" fmla="*/ 685800 w 2114550"/>
              <a:gd name="connsiteY15" fmla="*/ 1409700 h 1786130"/>
              <a:gd name="connsiteX16" fmla="*/ 742950 w 2114550"/>
              <a:gd name="connsiteY16" fmla="*/ 1428750 h 1786130"/>
              <a:gd name="connsiteX17" fmla="*/ 857250 w 2114550"/>
              <a:gd name="connsiteY17" fmla="*/ 1504950 h 1786130"/>
              <a:gd name="connsiteX18" fmla="*/ 914400 w 2114550"/>
              <a:gd name="connsiteY18" fmla="*/ 1543050 h 1786130"/>
              <a:gd name="connsiteX19" fmla="*/ 971550 w 2114550"/>
              <a:gd name="connsiteY19" fmla="*/ 1581150 h 1786130"/>
              <a:gd name="connsiteX20" fmla="*/ 1028700 w 2114550"/>
              <a:gd name="connsiteY20" fmla="*/ 1600200 h 1786130"/>
              <a:gd name="connsiteX21" fmla="*/ 1085850 w 2114550"/>
              <a:gd name="connsiteY21" fmla="*/ 1638300 h 1786130"/>
              <a:gd name="connsiteX22" fmla="*/ 1143000 w 2114550"/>
              <a:gd name="connsiteY22" fmla="*/ 1657350 h 1786130"/>
              <a:gd name="connsiteX23" fmla="*/ 1200150 w 2114550"/>
              <a:gd name="connsiteY23" fmla="*/ 1695450 h 1786130"/>
              <a:gd name="connsiteX24" fmla="*/ 1371600 w 2114550"/>
              <a:gd name="connsiteY24" fmla="*/ 1771650 h 1786130"/>
              <a:gd name="connsiteX25" fmla="*/ 1390650 w 2114550"/>
              <a:gd name="connsiteY25" fmla="*/ 1714500 h 1786130"/>
              <a:gd name="connsiteX26" fmla="*/ 1352550 w 2114550"/>
              <a:gd name="connsiteY26" fmla="*/ 1600200 h 1786130"/>
              <a:gd name="connsiteX27" fmla="*/ 1333500 w 2114550"/>
              <a:gd name="connsiteY27" fmla="*/ 1504950 h 1786130"/>
              <a:gd name="connsiteX28" fmla="*/ 1352550 w 2114550"/>
              <a:gd name="connsiteY28" fmla="*/ 1295400 h 1786130"/>
              <a:gd name="connsiteX29" fmla="*/ 1409700 w 2114550"/>
              <a:gd name="connsiteY29" fmla="*/ 1276350 h 1786130"/>
              <a:gd name="connsiteX30" fmla="*/ 1466850 w 2114550"/>
              <a:gd name="connsiteY30" fmla="*/ 1219200 h 1786130"/>
              <a:gd name="connsiteX31" fmla="*/ 1581150 w 2114550"/>
              <a:gd name="connsiteY31" fmla="*/ 1162050 h 1786130"/>
              <a:gd name="connsiteX32" fmla="*/ 1695450 w 2114550"/>
              <a:gd name="connsiteY32" fmla="*/ 1085850 h 1786130"/>
              <a:gd name="connsiteX33" fmla="*/ 1809750 w 2114550"/>
              <a:gd name="connsiteY33" fmla="*/ 1009650 h 1786130"/>
              <a:gd name="connsiteX34" fmla="*/ 1866900 w 2114550"/>
              <a:gd name="connsiteY34" fmla="*/ 971550 h 1786130"/>
              <a:gd name="connsiteX35" fmla="*/ 1924050 w 2114550"/>
              <a:gd name="connsiteY35" fmla="*/ 933450 h 1786130"/>
              <a:gd name="connsiteX36" fmla="*/ 1981200 w 2114550"/>
              <a:gd name="connsiteY36" fmla="*/ 895350 h 1786130"/>
              <a:gd name="connsiteX37" fmla="*/ 2000250 w 2114550"/>
              <a:gd name="connsiteY37" fmla="*/ 838200 h 1786130"/>
              <a:gd name="connsiteX38" fmla="*/ 2114550 w 2114550"/>
              <a:gd name="connsiteY38" fmla="*/ 781050 h 1786130"/>
              <a:gd name="connsiteX39" fmla="*/ 2095500 w 2114550"/>
              <a:gd name="connsiteY39" fmla="*/ 723900 h 1786130"/>
              <a:gd name="connsiteX40" fmla="*/ 2038350 w 2114550"/>
              <a:gd name="connsiteY40" fmla="*/ 704850 h 1786130"/>
              <a:gd name="connsiteX41" fmla="*/ 1924050 w 2114550"/>
              <a:gd name="connsiteY41" fmla="*/ 628650 h 1786130"/>
              <a:gd name="connsiteX42" fmla="*/ 1809750 w 2114550"/>
              <a:gd name="connsiteY42" fmla="*/ 590550 h 1786130"/>
              <a:gd name="connsiteX43" fmla="*/ 1752600 w 2114550"/>
              <a:gd name="connsiteY43" fmla="*/ 571500 h 1786130"/>
              <a:gd name="connsiteX44" fmla="*/ 1657350 w 2114550"/>
              <a:gd name="connsiteY44" fmla="*/ 476250 h 1786130"/>
              <a:gd name="connsiteX45" fmla="*/ 1581150 w 2114550"/>
              <a:gd name="connsiteY45" fmla="*/ 304800 h 1786130"/>
              <a:gd name="connsiteX46" fmla="*/ 1562100 w 2114550"/>
              <a:gd name="connsiteY46" fmla="*/ 247650 h 1786130"/>
              <a:gd name="connsiteX47" fmla="*/ 1543050 w 2114550"/>
              <a:gd name="connsiteY47" fmla="*/ 190500 h 1786130"/>
              <a:gd name="connsiteX48" fmla="*/ 1524000 w 2114550"/>
              <a:gd name="connsiteY48" fmla="*/ 114300 h 1786130"/>
              <a:gd name="connsiteX49" fmla="*/ 1485900 w 2114550"/>
              <a:gd name="connsiteY49" fmla="*/ 0 h 1786130"/>
              <a:gd name="connsiteX50" fmla="*/ 857250 w 2114550"/>
              <a:gd name="connsiteY50" fmla="*/ 19050 h 1786130"/>
              <a:gd name="connsiteX51" fmla="*/ 800100 w 2114550"/>
              <a:gd name="connsiteY51" fmla="*/ 38100 h 1786130"/>
              <a:gd name="connsiteX52" fmla="*/ 628650 w 2114550"/>
              <a:gd name="connsiteY52" fmla="*/ 76200 h 1786130"/>
              <a:gd name="connsiteX53" fmla="*/ 114300 w 2114550"/>
              <a:gd name="connsiteY53" fmla="*/ 95250 h 178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114550" h="1786130">
                <a:moveTo>
                  <a:pt x="57150" y="57150"/>
                </a:moveTo>
                <a:lnTo>
                  <a:pt x="133350" y="171450"/>
                </a:lnTo>
                <a:cubicBezTo>
                  <a:pt x="146050" y="190500"/>
                  <a:pt x="164210" y="206880"/>
                  <a:pt x="171450" y="228600"/>
                </a:cubicBezTo>
                <a:lnTo>
                  <a:pt x="209550" y="342900"/>
                </a:lnTo>
                <a:lnTo>
                  <a:pt x="228600" y="400050"/>
                </a:lnTo>
                <a:cubicBezTo>
                  <a:pt x="234950" y="419100"/>
                  <a:pt x="244349" y="437393"/>
                  <a:pt x="247650" y="457200"/>
                </a:cubicBezTo>
                <a:cubicBezTo>
                  <a:pt x="254000" y="495300"/>
                  <a:pt x="257332" y="534028"/>
                  <a:pt x="266700" y="571500"/>
                </a:cubicBezTo>
                <a:cubicBezTo>
                  <a:pt x="276440" y="610462"/>
                  <a:pt x="304800" y="685800"/>
                  <a:pt x="304800" y="685800"/>
                </a:cubicBezTo>
                <a:cubicBezTo>
                  <a:pt x="292100" y="723900"/>
                  <a:pt x="288977" y="766684"/>
                  <a:pt x="266700" y="800100"/>
                </a:cubicBezTo>
                <a:cubicBezTo>
                  <a:pt x="254000" y="819150"/>
                  <a:pt x="237899" y="836328"/>
                  <a:pt x="228600" y="857250"/>
                </a:cubicBezTo>
                <a:cubicBezTo>
                  <a:pt x="123440" y="1093861"/>
                  <a:pt x="272728" y="848208"/>
                  <a:pt x="114300" y="1085850"/>
                </a:cubicBezTo>
                <a:lnTo>
                  <a:pt x="76200" y="1143000"/>
                </a:lnTo>
                <a:cubicBezTo>
                  <a:pt x="63500" y="1162050"/>
                  <a:pt x="45340" y="1178430"/>
                  <a:pt x="38100" y="1200150"/>
                </a:cubicBezTo>
                <a:lnTo>
                  <a:pt x="0" y="1314450"/>
                </a:lnTo>
                <a:cubicBezTo>
                  <a:pt x="196850" y="1320800"/>
                  <a:pt x="393937" y="1321935"/>
                  <a:pt x="590550" y="1333500"/>
                </a:cubicBezTo>
                <a:cubicBezTo>
                  <a:pt x="680995" y="1338820"/>
                  <a:pt x="623364" y="1359751"/>
                  <a:pt x="685800" y="1409700"/>
                </a:cubicBezTo>
                <a:cubicBezTo>
                  <a:pt x="701480" y="1422244"/>
                  <a:pt x="725397" y="1418998"/>
                  <a:pt x="742950" y="1428750"/>
                </a:cubicBezTo>
                <a:cubicBezTo>
                  <a:pt x="782978" y="1450988"/>
                  <a:pt x="819150" y="1479550"/>
                  <a:pt x="857250" y="1504950"/>
                </a:cubicBezTo>
                <a:lnTo>
                  <a:pt x="914400" y="1543050"/>
                </a:lnTo>
                <a:cubicBezTo>
                  <a:pt x="933450" y="1555750"/>
                  <a:pt x="949830" y="1573910"/>
                  <a:pt x="971550" y="1581150"/>
                </a:cubicBezTo>
                <a:cubicBezTo>
                  <a:pt x="990600" y="1587500"/>
                  <a:pt x="1010739" y="1591220"/>
                  <a:pt x="1028700" y="1600200"/>
                </a:cubicBezTo>
                <a:cubicBezTo>
                  <a:pt x="1049178" y="1610439"/>
                  <a:pt x="1065372" y="1628061"/>
                  <a:pt x="1085850" y="1638300"/>
                </a:cubicBezTo>
                <a:cubicBezTo>
                  <a:pt x="1103811" y="1647280"/>
                  <a:pt x="1125039" y="1648370"/>
                  <a:pt x="1143000" y="1657350"/>
                </a:cubicBezTo>
                <a:cubicBezTo>
                  <a:pt x="1163478" y="1667589"/>
                  <a:pt x="1179228" y="1686151"/>
                  <a:pt x="1200150" y="1695450"/>
                </a:cubicBezTo>
                <a:cubicBezTo>
                  <a:pt x="1404181" y="1786130"/>
                  <a:pt x="1242262" y="1685425"/>
                  <a:pt x="1371600" y="1771650"/>
                </a:cubicBezTo>
                <a:cubicBezTo>
                  <a:pt x="1377950" y="1752600"/>
                  <a:pt x="1392868" y="1734458"/>
                  <a:pt x="1390650" y="1714500"/>
                </a:cubicBezTo>
                <a:cubicBezTo>
                  <a:pt x="1386215" y="1674585"/>
                  <a:pt x="1360426" y="1639581"/>
                  <a:pt x="1352550" y="1600200"/>
                </a:cubicBezTo>
                <a:lnTo>
                  <a:pt x="1333500" y="1504950"/>
                </a:lnTo>
                <a:cubicBezTo>
                  <a:pt x="1339850" y="1435100"/>
                  <a:pt x="1330370" y="1361939"/>
                  <a:pt x="1352550" y="1295400"/>
                </a:cubicBezTo>
                <a:cubicBezTo>
                  <a:pt x="1358900" y="1276350"/>
                  <a:pt x="1392992" y="1287489"/>
                  <a:pt x="1409700" y="1276350"/>
                </a:cubicBezTo>
                <a:cubicBezTo>
                  <a:pt x="1432116" y="1261406"/>
                  <a:pt x="1446154" y="1236447"/>
                  <a:pt x="1466850" y="1219200"/>
                </a:cubicBezTo>
                <a:cubicBezTo>
                  <a:pt x="1516089" y="1178168"/>
                  <a:pt x="1523872" y="1181143"/>
                  <a:pt x="1581150" y="1162050"/>
                </a:cubicBezTo>
                <a:cubicBezTo>
                  <a:pt x="1707981" y="1035219"/>
                  <a:pt x="1571388" y="1154774"/>
                  <a:pt x="1695450" y="1085850"/>
                </a:cubicBezTo>
                <a:cubicBezTo>
                  <a:pt x="1735478" y="1063612"/>
                  <a:pt x="1771650" y="1035050"/>
                  <a:pt x="1809750" y="1009650"/>
                </a:cubicBezTo>
                <a:lnTo>
                  <a:pt x="1866900" y="971550"/>
                </a:lnTo>
                <a:lnTo>
                  <a:pt x="1924050" y="933450"/>
                </a:lnTo>
                <a:lnTo>
                  <a:pt x="1981200" y="895350"/>
                </a:lnTo>
                <a:cubicBezTo>
                  <a:pt x="1987550" y="876300"/>
                  <a:pt x="1987706" y="853880"/>
                  <a:pt x="2000250" y="838200"/>
                </a:cubicBezTo>
                <a:cubicBezTo>
                  <a:pt x="2027107" y="804628"/>
                  <a:pt x="2076902" y="793599"/>
                  <a:pt x="2114550" y="781050"/>
                </a:cubicBezTo>
                <a:cubicBezTo>
                  <a:pt x="2108200" y="762000"/>
                  <a:pt x="2109699" y="738099"/>
                  <a:pt x="2095500" y="723900"/>
                </a:cubicBezTo>
                <a:cubicBezTo>
                  <a:pt x="2081301" y="709701"/>
                  <a:pt x="2055903" y="714602"/>
                  <a:pt x="2038350" y="704850"/>
                </a:cubicBezTo>
                <a:cubicBezTo>
                  <a:pt x="1998322" y="682612"/>
                  <a:pt x="1967491" y="643130"/>
                  <a:pt x="1924050" y="628650"/>
                </a:cubicBezTo>
                <a:lnTo>
                  <a:pt x="1809750" y="590550"/>
                </a:lnTo>
                <a:lnTo>
                  <a:pt x="1752600" y="571500"/>
                </a:lnTo>
                <a:cubicBezTo>
                  <a:pt x="1651000" y="419100"/>
                  <a:pt x="1784350" y="603250"/>
                  <a:pt x="1657350" y="476250"/>
                </a:cubicBezTo>
                <a:cubicBezTo>
                  <a:pt x="1612067" y="430967"/>
                  <a:pt x="1600013" y="361389"/>
                  <a:pt x="1581150" y="304800"/>
                </a:cubicBezTo>
                <a:lnTo>
                  <a:pt x="1562100" y="247650"/>
                </a:lnTo>
                <a:cubicBezTo>
                  <a:pt x="1555750" y="228600"/>
                  <a:pt x="1547920" y="209981"/>
                  <a:pt x="1543050" y="190500"/>
                </a:cubicBezTo>
                <a:cubicBezTo>
                  <a:pt x="1536700" y="165100"/>
                  <a:pt x="1531523" y="139378"/>
                  <a:pt x="1524000" y="114300"/>
                </a:cubicBezTo>
                <a:cubicBezTo>
                  <a:pt x="1512460" y="75833"/>
                  <a:pt x="1485900" y="0"/>
                  <a:pt x="1485900" y="0"/>
                </a:cubicBezTo>
                <a:cubicBezTo>
                  <a:pt x="1276350" y="6350"/>
                  <a:pt x="1066573" y="7421"/>
                  <a:pt x="857250" y="19050"/>
                </a:cubicBezTo>
                <a:cubicBezTo>
                  <a:pt x="837200" y="20164"/>
                  <a:pt x="819408" y="32583"/>
                  <a:pt x="800100" y="38100"/>
                </a:cubicBezTo>
                <a:cubicBezTo>
                  <a:pt x="769332" y="46891"/>
                  <a:pt x="654541" y="74414"/>
                  <a:pt x="628650" y="76200"/>
                </a:cubicBezTo>
                <a:cubicBezTo>
                  <a:pt x="340926" y="96043"/>
                  <a:pt x="300439" y="95250"/>
                  <a:pt x="114300" y="9525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LOGO NUOVO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6439488"/>
            <a:ext cx="864096" cy="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7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Carta di giornale.thmx</Template>
  <TotalTime>495</TotalTime>
  <Words>512</Words>
  <Application>Microsoft Macintosh PowerPoint</Application>
  <PresentationFormat>Presentazione su schermo (4:3)</PresentationFormat>
  <Paragraphs>230</Paragraphs>
  <Slides>74</Slides>
  <Notes>2</Notes>
  <HiddenSlides>0</HiddenSlides>
  <MMClips>15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74</vt:i4>
      </vt:variant>
    </vt:vector>
  </HeadingPairs>
  <TitlesOfParts>
    <vt:vector size="75" baseType="lpstr">
      <vt:lpstr>NewsPrint</vt:lpstr>
      <vt:lpstr>ENFERMEDADES DEL UTERO</vt:lpstr>
      <vt:lpstr>UTERO</vt:lpstr>
      <vt:lpstr>SECCION LONGITUDINAL</vt:lpstr>
      <vt:lpstr>SECCION TRANSVERSAL</vt:lpstr>
      <vt:lpstr>UTERO FISIOLOGICO</vt:lpstr>
      <vt:lpstr>ESTRUS: 24 HORAS</vt:lpstr>
      <vt:lpstr>Presentazione di PowerPoint</vt:lpstr>
      <vt:lpstr>Presentazione di PowerPoint</vt:lpstr>
      <vt:lpstr>Presentazione di PowerPoint</vt:lpstr>
      <vt:lpstr>ESTRUS</vt:lpstr>
      <vt:lpstr>METAESTRUS: 5 dias</vt:lpstr>
      <vt:lpstr>Presentazione di PowerPoint</vt:lpstr>
      <vt:lpstr>Presentazione di PowerPoint</vt:lpstr>
      <vt:lpstr>DIESTRUS</vt:lpstr>
      <vt:lpstr>PROESTRUS: 5 dias</vt:lpstr>
      <vt:lpstr>UTERO FISIOLOGICO</vt:lpstr>
      <vt:lpstr>UTERO PATOLOGICO</vt:lpstr>
      <vt:lpstr>ESPESOR CERVIX</vt:lpstr>
      <vt:lpstr>ENDOMETRITIS SCORE</vt:lpstr>
      <vt:lpstr>UTERO ENFERMEDADES</vt:lpstr>
      <vt:lpstr>METRITIS</vt:lpstr>
      <vt:lpstr>Presentazione di PowerPoint</vt:lpstr>
      <vt:lpstr>PERIMETRIS</vt:lpstr>
      <vt:lpstr>METRITIS CLINICA O GRADO I</vt:lpstr>
      <vt:lpstr>Presentazione di PowerPoint</vt:lpstr>
      <vt:lpstr>METRITIS 18 dias</vt:lpstr>
      <vt:lpstr>ENDOMETRITIS</vt:lpstr>
      <vt:lpstr>ENDOMETRITIS: DIAGNOSTICO</vt:lpstr>
      <vt:lpstr>ENDOMETRITIS PURULENTA</vt:lpstr>
      <vt:lpstr>ENDOMETRITIS PURULENTA</vt:lpstr>
      <vt:lpstr>ENDOMETRITIS PURULENTA</vt:lpstr>
      <vt:lpstr>ENDOMETRITIS PURULENTA</vt:lpstr>
      <vt:lpstr>ENDOMETRITIS MUCO-PURULENTA</vt:lpstr>
      <vt:lpstr>ENDOMETRITIS MUCO-PURULENTA</vt:lpstr>
      <vt:lpstr>ENDOMETRITIS MUCO-PURULENTA</vt:lpstr>
      <vt:lpstr>ENDOMETRITIS MUCO-PURULENTA</vt:lpstr>
      <vt:lpstr>ENDOMETRITIS MUCO-PURULENTA</vt:lpstr>
      <vt:lpstr>ENDOMETRITIS SUB-CLINICA</vt:lpstr>
      <vt:lpstr>ENDOMETRITIS SUB-CLINICA</vt:lpstr>
      <vt:lpstr>ENDOMETRITIS SUB-CLINICA</vt:lpstr>
      <vt:lpstr>ENDOMETRITIS SUB-CLINICA</vt:lpstr>
      <vt:lpstr>ENDOMETRITIS SUB-CLINICA</vt:lpstr>
      <vt:lpstr>DIAGNOSTICA</vt:lpstr>
      <vt:lpstr>ENDOMETRITIS SUB-CLINICA</vt:lpstr>
      <vt:lpstr>TODAVIA……….</vt:lpstr>
      <vt:lpstr>Presentazione di PowerPoint</vt:lpstr>
      <vt:lpstr>ENDOMETRITIS SUB-CLINICA </vt:lpstr>
      <vt:lpstr>DIAGNOSTICO DIFERENCIAL</vt:lpstr>
      <vt:lpstr>ARTEFACTOS: YA, GRACIAS !</vt:lpstr>
      <vt:lpstr>Presentazione di PowerPoint</vt:lpstr>
      <vt:lpstr>CONO DES OMBRA</vt:lpstr>
      <vt:lpstr>Presentazione di PowerPoint</vt:lpstr>
      <vt:lpstr>ALGORITMO DIAGNOSTICO</vt:lpstr>
      <vt:lpstr>ERRORES</vt:lpstr>
      <vt:lpstr>Conclusiones</vt:lpstr>
      <vt:lpstr>PIOMETRA</vt:lpstr>
      <vt:lpstr>Presentazione di PowerPoint</vt:lpstr>
      <vt:lpstr>PIOMETRA</vt:lpstr>
      <vt:lpstr>Presentazione di PowerPoint</vt:lpstr>
      <vt:lpstr>Presentazione di PowerPoint</vt:lpstr>
      <vt:lpstr>PIOMETRA</vt:lpstr>
      <vt:lpstr>MUCOMETRA</vt:lpstr>
      <vt:lpstr>MUCOMETRA</vt:lpstr>
      <vt:lpstr>FIBROSIS</vt:lpstr>
      <vt:lpstr>FIBROSIS</vt:lpstr>
      <vt:lpstr>ABSCESO</vt:lpstr>
      <vt:lpstr>ABSCESO</vt:lpstr>
      <vt:lpstr>ABSCESO LEG.ANCHO</vt:lpstr>
      <vt:lpstr>ABSCESO LEG.ANCHO</vt:lpstr>
      <vt:lpstr>HOEMATOMA</vt:lpstr>
      <vt:lpstr>NEOPLASIA</vt:lpstr>
      <vt:lpstr>QUISTE UTERINA</vt:lpstr>
      <vt:lpstr>NEOPLASIA</vt:lpstr>
      <vt:lpstr>MUCHAS GRACIAS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ECOGRAFIA REPRODUCTIVA BOVINA</dc:title>
  <dc:creator>Gianni</dc:creator>
  <cp:lastModifiedBy>Gianni</cp:lastModifiedBy>
  <cp:revision>39</cp:revision>
  <dcterms:created xsi:type="dcterms:W3CDTF">2013-03-03T07:24:57Z</dcterms:created>
  <dcterms:modified xsi:type="dcterms:W3CDTF">2013-05-18T09:22:48Z</dcterms:modified>
</cp:coreProperties>
</file>